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Helvetica Neue Light"/>
      <p:regular r:id="rId55"/>
      <p:bold r:id="rId56"/>
      <p:italic r:id="rId57"/>
      <p:boldItalic r:id="rId58"/>
    </p:embeddedFont>
    <p:embeddedFont>
      <p:font typeface="DM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DMSans-boldItalic.fntdata"/><Relationship Id="rId61" Type="http://schemas.openxmlformats.org/officeDocument/2006/relationships/font" Target="fonts/DMSans-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DMSans-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HelveticaNeueLight-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HelveticaNeueLight-italic.fntdata"/><Relationship Id="rId12" Type="http://schemas.openxmlformats.org/officeDocument/2006/relationships/slide" Target="slides/slide6.xml"/><Relationship Id="rId56" Type="http://schemas.openxmlformats.org/officeDocument/2006/relationships/font" Target="fonts/HelveticaNeueLight-bold.fntdata"/><Relationship Id="rId15" Type="http://schemas.openxmlformats.org/officeDocument/2006/relationships/slide" Target="slides/slide9.xml"/><Relationship Id="rId59" Type="http://schemas.openxmlformats.org/officeDocument/2006/relationships/font" Target="fonts/DMSans-regular.fntdata"/><Relationship Id="rId14" Type="http://schemas.openxmlformats.org/officeDocument/2006/relationships/slide" Target="slides/slide8.xml"/><Relationship Id="rId58" Type="http://schemas.openxmlformats.org/officeDocument/2006/relationships/font" Target="fonts/HelveticaNeueLight-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e436d7da1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e436d7da1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56a0afa232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56a0afa232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56a0afa232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56a0afa232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23ea8109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23ea8109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56a0afa232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56a0afa232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56a0afa232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56a0afa232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e23ea8109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e23ea8109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56a0afa232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56a0afa232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56a0afa232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56a0afa232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56a0afa232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56a0afa232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56a0afa232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56a0afa232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e436d7da17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e436d7da17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56a0afa232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56a0afa232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56a0afa232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56a0afa232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56a0afa232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56a0afa232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56a0afa232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56a0afa232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56a0afa232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56a0afa232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56a0afa232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56a0afa232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56a0afa232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56a0afa232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56a0afa232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56a0afa232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e436d7da17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1e436d7da17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e436d7da17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1e436d7da17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56a0afa2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56a0afa2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56a0afa232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56a0afa232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56a0afa232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56a0afa232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56a0afa232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56a0afa232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56a0afa232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56a0afa232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56a0afa232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56a0afa232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56a0afa232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56a0afa232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56a0afa232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56a0afa232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56a0afa232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56a0afa232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e436d7da17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e436d7da17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e436d7da17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e436d7da17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e436d7da17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e436d7da17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e436d7da17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1e436d7da17_0_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e436d7da17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e436d7da17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e436d7da17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e436d7da17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56a0afa232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56a0afa232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56a0afa232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56a0afa232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56a0afa232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56a0afa232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e436d7da17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e436d7da17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56a0afa232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56a0afa232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e436d7da17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e436d7da17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e436d7da17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e436d7da17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e436d7da1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e436d7da1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56a0afa23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56a0afa23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56a0afa232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56a0afa232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e23ea8109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e23ea8109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 Id="rId3"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0" name="Google Shape;60;p17"/>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67" name="Shape 67"/>
        <p:cNvGrpSpPr/>
        <p:nvPr/>
      </p:nvGrpSpPr>
      <p:grpSpPr>
        <a:xfrm>
          <a:off x="0" y="0"/>
          <a:ext cx="0" cy="0"/>
          <a:chOff x="0" y="0"/>
          <a:chExt cx="0" cy="0"/>
        </a:xfrm>
      </p:grpSpPr>
      <p:sp>
        <p:nvSpPr>
          <p:cNvPr id="68" name="Google Shape;68;p2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9" name="Google Shape;69;p2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70" name="Google Shape;70;p2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71" name="Shape 71"/>
        <p:cNvGrpSpPr/>
        <p:nvPr/>
      </p:nvGrpSpPr>
      <p:grpSpPr>
        <a:xfrm>
          <a:off x="0" y="0"/>
          <a:ext cx="0" cy="0"/>
          <a:chOff x="0" y="0"/>
          <a:chExt cx="0" cy="0"/>
        </a:xfrm>
      </p:grpSpPr>
      <p:pic>
        <p:nvPicPr>
          <p:cNvPr id="72" name="Google Shape;72;p21"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5" name="Google Shape;75;p22"/>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78" name="Shape 78"/>
        <p:cNvGrpSpPr/>
        <p:nvPr/>
      </p:nvGrpSpPr>
      <p:grpSpPr>
        <a:xfrm>
          <a:off x="0" y="0"/>
          <a:ext cx="0" cy="0"/>
          <a:chOff x="0" y="0"/>
          <a:chExt cx="0" cy="0"/>
        </a:xfrm>
      </p:grpSpPr>
      <p:pic>
        <p:nvPicPr>
          <p:cNvPr id="79" name="Google Shape;79;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2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 name="Google Shape;82;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83" name="Shape 83"/>
        <p:cNvGrpSpPr/>
        <p:nvPr/>
      </p:nvGrpSpPr>
      <p:grpSpPr>
        <a:xfrm>
          <a:off x="0" y="0"/>
          <a:ext cx="0" cy="0"/>
          <a:chOff x="0" y="0"/>
          <a:chExt cx="0" cy="0"/>
        </a:xfrm>
      </p:grpSpPr>
      <p:pic>
        <p:nvPicPr>
          <p:cNvPr id="84" name="Google Shape;84;p2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id="86" name="Google Shape;86;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89" name="Shape 89"/>
        <p:cNvGrpSpPr/>
        <p:nvPr/>
      </p:nvGrpSpPr>
      <p:grpSpPr>
        <a:xfrm>
          <a:off x="0" y="0"/>
          <a:ext cx="0" cy="0"/>
          <a:chOff x="0" y="0"/>
          <a:chExt cx="0" cy="0"/>
        </a:xfrm>
      </p:grpSpPr>
      <p:pic>
        <p:nvPicPr>
          <p:cNvPr id="90" name="Google Shape;90;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91" name="Shape 91"/>
        <p:cNvGrpSpPr/>
        <p:nvPr/>
      </p:nvGrpSpPr>
      <p:grpSpPr>
        <a:xfrm>
          <a:off x="0" y="0"/>
          <a:ext cx="0" cy="0"/>
          <a:chOff x="0" y="0"/>
          <a:chExt cx="0" cy="0"/>
        </a:xfrm>
      </p:grpSpPr>
      <p:pic>
        <p:nvPicPr>
          <p:cNvPr id="92" name="Google Shape;92;p30"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3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96" name="Shape 96"/>
        <p:cNvGrpSpPr/>
        <p:nvPr/>
      </p:nvGrpSpPr>
      <p:grpSpPr>
        <a:xfrm>
          <a:off x="0" y="0"/>
          <a:ext cx="0" cy="0"/>
          <a:chOff x="0" y="0"/>
          <a:chExt cx="0" cy="0"/>
        </a:xfrm>
      </p:grpSpPr>
      <p:pic>
        <p:nvPicPr>
          <p:cNvPr id="97" name="Google Shape;97;p3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98" name="Shape 98"/>
        <p:cNvGrpSpPr/>
        <p:nvPr/>
      </p:nvGrpSpPr>
      <p:grpSpPr>
        <a:xfrm>
          <a:off x="0" y="0"/>
          <a:ext cx="0" cy="0"/>
          <a:chOff x="0" y="0"/>
          <a:chExt cx="0" cy="0"/>
        </a:xfrm>
      </p:grpSpPr>
      <p:pic>
        <p:nvPicPr>
          <p:cNvPr id="99" name="Google Shape;99;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100" name="Shape 100"/>
        <p:cNvGrpSpPr/>
        <p:nvPr/>
      </p:nvGrpSpPr>
      <p:grpSpPr>
        <a:xfrm>
          <a:off x="0" y="0"/>
          <a:ext cx="0" cy="0"/>
          <a:chOff x="0" y="0"/>
          <a:chExt cx="0" cy="0"/>
        </a:xfrm>
      </p:grpSpPr>
      <p:pic>
        <p:nvPicPr>
          <p:cNvPr id="101" name="Google Shape;101;p3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6" Type="http://schemas.openxmlformats.org/officeDocument/2006/relationships/theme" Target="../theme/theme2.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3" name="Shape 63"/>
        <p:cNvGrpSpPr/>
        <p:nvPr/>
      </p:nvGrpSpPr>
      <p:grpSpPr>
        <a:xfrm>
          <a:off x="0" y="0"/>
          <a:ext cx="0" cy="0"/>
          <a:chOff x="0" y="0"/>
          <a:chExt cx="0" cy="0"/>
        </a:xfrm>
      </p:grpSpPr>
      <p:sp>
        <p:nvSpPr>
          <p:cNvPr id="64" name="Google Shape;64;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5" name="Google Shape;65;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66" name="Google Shape;6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image" Target="../media/image16.png"/><Relationship Id="rId7"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39.png"/><Relationship Id="rId5" Type="http://schemas.openxmlformats.org/officeDocument/2006/relationships/image" Target="../media/image36.png"/><Relationship Id="rId6" Type="http://schemas.openxmlformats.org/officeDocument/2006/relationships/image" Target="../media/image33.png"/><Relationship Id="rId7"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6.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4.png"/><Relationship Id="rId5" Type="http://schemas.openxmlformats.org/officeDocument/2006/relationships/image" Target="../media/image42.png"/><Relationship Id="rId6"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4.png"/><Relationship Id="rId5"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64.png"/><Relationship Id="rId5"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4.png"/><Relationship Id="rId5" Type="http://schemas.openxmlformats.org/officeDocument/2006/relationships/hyperlink" Target="https://restcountries.com/" TargetMode="External"/><Relationship Id="rId6" Type="http://schemas.openxmlformats.org/officeDocument/2006/relationships/image" Target="../media/image46.png"/><Relationship Id="rId7" Type="http://schemas.openxmlformats.org/officeDocument/2006/relationships/image" Target="../media/image7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4.png"/><Relationship Id="rId5" Type="http://schemas.openxmlformats.org/officeDocument/2006/relationships/image" Target="../media/image62.png"/><Relationship Id="rId6" Type="http://schemas.openxmlformats.org/officeDocument/2006/relationships/image" Target="../media/image7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59.png"/><Relationship Id="rId5" Type="http://schemas.openxmlformats.org/officeDocument/2006/relationships/image" Target="../media/image6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hyperlink" Target="http://www.youtube.com/watch?v=aa5TJ9OrbO8" TargetMode="External"/><Relationship Id="rId4" Type="http://schemas.openxmlformats.org/officeDocument/2006/relationships/image" Target="../media/image4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hyperlink" Target="http://www.youtube.com/watch?v=48lBrNMxjUQ" TargetMode="External"/><Relationship Id="rId4" Type="http://schemas.openxmlformats.org/officeDocument/2006/relationships/image" Target="../media/image4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3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4.png"/><Relationship Id="rId5" Type="http://schemas.openxmlformats.org/officeDocument/2006/relationships/image" Target="../media/image7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4.png"/><Relationship Id="rId5"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30.png"/><Relationship Id="rId4" Type="http://schemas.openxmlformats.org/officeDocument/2006/relationships/image" Target="../media/image4.png"/><Relationship Id="rId5"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30.png"/><Relationship Id="rId4" Type="http://schemas.openxmlformats.org/officeDocument/2006/relationships/image" Target="../media/image4.png"/><Relationship Id="rId5"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75.png"/><Relationship Id="rId5" Type="http://schemas.openxmlformats.org/officeDocument/2006/relationships/image" Target="../media/image66.png"/><Relationship Id="rId6" Type="http://schemas.openxmlformats.org/officeDocument/2006/relationships/image" Target="../media/image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54.png"/><Relationship Id="rId4" Type="http://schemas.openxmlformats.org/officeDocument/2006/relationships/image" Target="../media/image52.png"/><Relationship Id="rId5" Type="http://schemas.openxmlformats.org/officeDocument/2006/relationships/image" Target="../media/image55.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56.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56.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56.png"/><Relationship Id="rId4" Type="http://schemas.openxmlformats.org/officeDocument/2006/relationships/image" Target="../media/image4.png"/><Relationship Id="rId5" Type="http://schemas.openxmlformats.org/officeDocument/2006/relationships/hyperlink" Target="https://brasilapi.com.br/docs" TargetMode="External"/><Relationship Id="rId6" Type="http://schemas.openxmlformats.org/officeDocument/2006/relationships/hyperlink" Target="https://restcountries.com/" TargetMode="External"/><Relationship Id="rId7" Type="http://schemas.openxmlformats.org/officeDocument/2006/relationships/hyperlink" Target="https://pokeapi.co/" TargetMode="External"/><Relationship Id="rId8" Type="http://schemas.openxmlformats.org/officeDocument/2006/relationships/hyperlink" Target="https://openweathermap.org/api"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68.png"/><Relationship Id="rId4" Type="http://schemas.openxmlformats.org/officeDocument/2006/relationships/hyperlink" Target="https://rivery.io/blog/etl-vs-elt/"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4.png"/><Relationship Id="rId5"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5"/>
          <p:cNvSpPr txBox="1"/>
          <p:nvPr/>
        </p:nvSpPr>
        <p:spPr>
          <a:xfrm>
            <a:off x="341250" y="1701150"/>
            <a:ext cx="4499100" cy="905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200">
                <a:solidFill>
                  <a:srgbClr val="EAFF6A"/>
                </a:solidFill>
                <a:latin typeface="DM Sans"/>
                <a:ea typeface="DM Sans"/>
                <a:cs typeface="DM Sans"/>
                <a:sym typeface="DM Sans"/>
              </a:rPr>
              <a:t>Boas-</a:t>
            </a:r>
            <a:r>
              <a:rPr b="1" lang="pt-BR" sz="5200">
                <a:solidFill>
                  <a:srgbClr val="EAFF6A"/>
                </a:solidFill>
                <a:latin typeface="DM Sans"/>
                <a:ea typeface="DM Sans"/>
                <a:cs typeface="DM Sans"/>
                <a:sym typeface="DM Sans"/>
              </a:rPr>
              <a:t>vindas</a:t>
            </a:r>
            <a:r>
              <a:rPr b="1" lang="pt-BR" sz="5200">
                <a:solidFill>
                  <a:srgbClr val="EAFF6A"/>
                </a:solidFill>
                <a:latin typeface="DM Sans"/>
                <a:ea typeface="DM Sans"/>
                <a:cs typeface="DM Sans"/>
                <a:sym typeface="DM Sans"/>
              </a:rPr>
              <a:t>!</a:t>
            </a:r>
            <a:endParaRPr b="1" sz="5200">
              <a:solidFill>
                <a:srgbClr val="EAFF6A"/>
              </a:solidFill>
              <a:latin typeface="DM Sans"/>
              <a:ea typeface="DM Sans"/>
              <a:cs typeface="DM Sans"/>
              <a:sym typeface="DM Sans"/>
            </a:endParaRPr>
          </a:p>
        </p:txBody>
      </p:sp>
      <p:sp>
        <p:nvSpPr>
          <p:cNvPr id="107" name="Google Shape;107;p35"/>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108" name="Google Shape;108;p35"/>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109" name="Google Shape;109;p35"/>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110" name="Google Shape;110;p35"/>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5"/>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5"/>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35"/>
          <p:cNvPicPr preferRelativeResize="0"/>
          <p:nvPr/>
        </p:nvPicPr>
        <p:blipFill rotWithShape="1">
          <a:blip r:embed="rId4">
            <a:alphaModFix/>
          </a:blip>
          <a:srcRect b="19897" l="49259" r="0" t="0"/>
          <a:stretch/>
        </p:blipFill>
        <p:spPr>
          <a:xfrm>
            <a:off x="7186529" y="823744"/>
            <a:ext cx="1069204" cy="919911"/>
          </a:xfrm>
          <a:prstGeom prst="rect">
            <a:avLst/>
          </a:prstGeom>
          <a:noFill/>
          <a:ln>
            <a:noFill/>
          </a:ln>
        </p:spPr>
      </p:pic>
      <p:sp>
        <p:nvSpPr>
          <p:cNvPr id="114" name="Google Shape;114;p35"/>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sp>
        <p:nvSpPr>
          <p:cNvPr id="115" name="Google Shape;115;p35"/>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pic>
        <p:nvPicPr>
          <p:cNvPr id="116" name="Google Shape;116;p35"/>
          <p:cNvPicPr preferRelativeResize="0"/>
          <p:nvPr/>
        </p:nvPicPr>
        <p:blipFill rotWithShape="1">
          <a:blip r:embed="rId5">
            <a:alphaModFix/>
          </a:blip>
          <a:srcRect b="0" l="8872" r="7347" t="0"/>
          <a:stretch/>
        </p:blipFill>
        <p:spPr>
          <a:xfrm>
            <a:off x="7186525" y="2022138"/>
            <a:ext cx="1069200" cy="957200"/>
          </a:xfrm>
          <a:prstGeom prst="rect">
            <a:avLst/>
          </a:prstGeom>
          <a:noFill/>
          <a:ln>
            <a:noFill/>
          </a:ln>
        </p:spPr>
      </p:pic>
      <p:sp>
        <p:nvSpPr>
          <p:cNvPr id="117" name="Google Shape;117;p35"/>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pic>
        <p:nvPicPr>
          <p:cNvPr id="118" name="Google Shape;118;p35"/>
          <p:cNvPicPr preferRelativeResize="0"/>
          <p:nvPr/>
        </p:nvPicPr>
        <p:blipFill rotWithShape="1">
          <a:blip r:embed="rId6">
            <a:alphaModFix/>
          </a:blip>
          <a:srcRect b="43822" l="0" r="0" t="10314"/>
          <a:stretch/>
        </p:blipFill>
        <p:spPr>
          <a:xfrm>
            <a:off x="7186513" y="3282462"/>
            <a:ext cx="1069225" cy="870625"/>
          </a:xfrm>
          <a:prstGeom prst="rect">
            <a:avLst/>
          </a:prstGeom>
          <a:noFill/>
          <a:ln>
            <a:noFill/>
          </a:ln>
        </p:spPr>
      </p:pic>
      <p:pic>
        <p:nvPicPr>
          <p:cNvPr id="119" name="Google Shape;119;p35"/>
          <p:cNvPicPr preferRelativeResize="0"/>
          <p:nvPr/>
        </p:nvPicPr>
        <p:blipFill rotWithShape="1">
          <a:blip r:embed="rId7">
            <a:alphaModFix/>
          </a:blip>
          <a:srcRect b="3455" l="0" r="0" t="32556"/>
          <a:stretch/>
        </p:blipFill>
        <p:spPr>
          <a:xfrm>
            <a:off x="7186525" y="823750"/>
            <a:ext cx="1069200" cy="9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44"/>
          <p:cNvSpPr txBox="1"/>
          <p:nvPr>
            <p:ph type="title"/>
          </p:nvPr>
        </p:nvSpPr>
        <p:spPr>
          <a:xfrm>
            <a:off x="311700" y="445025"/>
            <a:ext cx="4293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t-BR" sz="4400">
                <a:latin typeface="DM Sans"/>
                <a:ea typeface="DM Sans"/>
                <a:cs typeface="DM Sans"/>
                <a:sym typeface="DM Sans"/>
              </a:rPr>
              <a:t>1. Extração </a:t>
            </a:r>
            <a:endParaRPr b="1" sz="4400">
              <a:latin typeface="DM Sans"/>
              <a:ea typeface="DM Sans"/>
              <a:cs typeface="DM Sans"/>
              <a:sym typeface="DM Sa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4" name="Google Shape;184;p44"/>
          <p:cNvSpPr txBox="1"/>
          <p:nvPr>
            <p:ph idx="1" type="body"/>
          </p:nvPr>
        </p:nvSpPr>
        <p:spPr>
          <a:xfrm>
            <a:off x="376500" y="1814200"/>
            <a:ext cx="4163400" cy="2408400"/>
          </a:xfrm>
          <a:prstGeom prst="rect">
            <a:avLst/>
          </a:prstGeom>
        </p:spPr>
        <p:txBody>
          <a:bodyPr anchorCtr="0" anchor="t" bIns="91425" lIns="91425" spcFirstLastPara="1" rIns="91425" wrap="square" tIns="91425">
            <a:normAutofit/>
          </a:bodyPr>
          <a:lstStyle/>
          <a:p>
            <a:pPr indent="-314325" lvl="0" marL="457200" rtl="0" algn="l">
              <a:spcBef>
                <a:spcPts val="0"/>
              </a:spcBef>
              <a:spcAft>
                <a:spcPts val="0"/>
              </a:spcAft>
              <a:buSzPts val="1350"/>
              <a:buChar char="✓"/>
            </a:pPr>
            <a:r>
              <a:rPr lang="pt-BR" sz="1350">
                <a:solidFill>
                  <a:schemeClr val="dk1"/>
                </a:solidFill>
                <a:latin typeface="DM Sans"/>
                <a:ea typeface="DM Sans"/>
                <a:cs typeface="DM Sans"/>
                <a:sym typeface="DM Sans"/>
              </a:rPr>
              <a:t>Fontes externas: Os dados são extraídos de fontes externas, como feeds RSS, APIs, dados da web e outros serviços. </a:t>
            </a:r>
            <a:endParaRPr sz="1350">
              <a:solidFill>
                <a:schemeClr val="dk1"/>
              </a:solidFill>
              <a:latin typeface="DM Sans"/>
              <a:ea typeface="DM Sans"/>
              <a:cs typeface="DM Sans"/>
              <a:sym typeface="DM Sans"/>
            </a:endParaRPr>
          </a:p>
          <a:p>
            <a:pPr indent="-314325" lvl="0" marL="457200" rtl="0" algn="l">
              <a:spcBef>
                <a:spcPts val="0"/>
              </a:spcBef>
              <a:spcAft>
                <a:spcPts val="0"/>
              </a:spcAft>
              <a:buSzPts val="1350"/>
              <a:buChar char="✓"/>
            </a:pPr>
            <a:r>
              <a:rPr lang="pt-BR" sz="1350">
                <a:solidFill>
                  <a:schemeClr val="dk1"/>
                </a:solidFill>
                <a:latin typeface="DM Sans"/>
                <a:ea typeface="DM Sans"/>
                <a:cs typeface="DM Sans"/>
                <a:sym typeface="DM Sans"/>
              </a:rPr>
              <a:t>Dispositivos IoT: Os dados são extraídos diretamente de dispositivos IoT, como sensores, medidores e outros dispositivos conectados à Internet. Isso pode ser feito usando gateways IoT que se comunicam com os dispositivos e enviam os dados.</a:t>
            </a:r>
            <a:endParaRPr sz="1600">
              <a:solidFill>
                <a:schemeClr val="dk1"/>
              </a:solidFill>
              <a:latin typeface="DM Sans"/>
              <a:ea typeface="DM Sans"/>
              <a:cs typeface="DM Sans"/>
              <a:sym typeface="DM Sans"/>
            </a:endParaRPr>
          </a:p>
        </p:txBody>
      </p:sp>
      <p:pic>
        <p:nvPicPr>
          <p:cNvPr id="185" name="Google Shape;185;p44"/>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86" name="Google Shape;186;p44"/>
          <p:cNvPicPr preferRelativeResize="0"/>
          <p:nvPr/>
        </p:nvPicPr>
        <p:blipFill>
          <a:blip r:embed="rId4">
            <a:alphaModFix/>
          </a:blip>
          <a:stretch>
            <a:fillRect/>
          </a:stretch>
        </p:blipFill>
        <p:spPr>
          <a:xfrm>
            <a:off x="5091775" y="1404235"/>
            <a:ext cx="1114774" cy="557385"/>
          </a:xfrm>
          <a:prstGeom prst="rect">
            <a:avLst/>
          </a:prstGeom>
          <a:noFill/>
          <a:ln>
            <a:noFill/>
          </a:ln>
        </p:spPr>
      </p:pic>
      <p:pic>
        <p:nvPicPr>
          <p:cNvPr id="187" name="Google Shape;187;p44"/>
          <p:cNvPicPr preferRelativeResize="0"/>
          <p:nvPr/>
        </p:nvPicPr>
        <p:blipFill>
          <a:blip r:embed="rId5">
            <a:alphaModFix/>
          </a:blip>
          <a:stretch>
            <a:fillRect/>
          </a:stretch>
        </p:blipFill>
        <p:spPr>
          <a:xfrm>
            <a:off x="7531800" y="966400"/>
            <a:ext cx="995226" cy="995226"/>
          </a:xfrm>
          <a:prstGeom prst="rect">
            <a:avLst/>
          </a:prstGeom>
          <a:noFill/>
          <a:ln>
            <a:noFill/>
          </a:ln>
        </p:spPr>
      </p:pic>
      <p:pic>
        <p:nvPicPr>
          <p:cNvPr id="188" name="Google Shape;188;p44"/>
          <p:cNvPicPr preferRelativeResize="0"/>
          <p:nvPr/>
        </p:nvPicPr>
        <p:blipFill>
          <a:blip r:embed="rId6">
            <a:alphaModFix/>
          </a:blip>
          <a:stretch>
            <a:fillRect/>
          </a:stretch>
        </p:blipFill>
        <p:spPr>
          <a:xfrm>
            <a:off x="6472191" y="1242694"/>
            <a:ext cx="718924" cy="718922"/>
          </a:xfrm>
          <a:prstGeom prst="rect">
            <a:avLst/>
          </a:prstGeom>
          <a:noFill/>
          <a:ln>
            <a:noFill/>
          </a:ln>
        </p:spPr>
      </p:pic>
      <p:pic>
        <p:nvPicPr>
          <p:cNvPr id="189" name="Google Shape;189;p44"/>
          <p:cNvPicPr preferRelativeResize="0"/>
          <p:nvPr/>
        </p:nvPicPr>
        <p:blipFill>
          <a:blip r:embed="rId7">
            <a:alphaModFix/>
          </a:blip>
          <a:stretch>
            <a:fillRect/>
          </a:stretch>
        </p:blipFill>
        <p:spPr>
          <a:xfrm>
            <a:off x="5481615" y="2545562"/>
            <a:ext cx="2762186" cy="18407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45"/>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195" name="Google Shape;195;p4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96" name="Google Shape;196;p45"/>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2. Transformação</a:t>
            </a:r>
            <a:endParaRPr b="1" sz="4000">
              <a:solidFill>
                <a:schemeClr val="dk1"/>
              </a:solidFill>
              <a:latin typeface="DM Sans"/>
              <a:ea typeface="DM Sans"/>
              <a:cs typeface="DM Sans"/>
              <a:sym typeface="DM Sans"/>
            </a:endParaRPr>
          </a:p>
        </p:txBody>
      </p:sp>
      <p:sp>
        <p:nvSpPr>
          <p:cNvPr id="197" name="Google Shape;197;p45"/>
          <p:cNvSpPr txBox="1"/>
          <p:nvPr/>
        </p:nvSpPr>
        <p:spPr>
          <a:xfrm>
            <a:off x="362225" y="1460950"/>
            <a:ext cx="4460700" cy="34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 etapa de transformação (Transform) [T] tem como objetivo transformar os dados extraídos em um formato que possa ser integrado, consolidado e analisado de forma eficiente.</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Suas principais etapas são:</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Limpeza de dados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Normalização de dados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Filtragem de dados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Derivação de dados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Agregação de dados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Combinação de dados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Enriquecimento de dados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t-BR" sz="4400">
                <a:latin typeface="DM Sans"/>
                <a:ea typeface="DM Sans"/>
                <a:cs typeface="DM Sans"/>
                <a:sym typeface="DM Sans"/>
              </a:rPr>
              <a:t>2. Transformação</a:t>
            </a:r>
            <a:endParaRPr b="1" sz="4400">
              <a:latin typeface="DM Sans"/>
              <a:ea typeface="DM Sans"/>
              <a:cs typeface="DM Sans"/>
              <a:sym typeface="DM Sa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3" name="Google Shape;203;p46"/>
          <p:cNvSpPr txBox="1"/>
          <p:nvPr>
            <p:ph idx="1" type="body"/>
          </p:nvPr>
        </p:nvSpPr>
        <p:spPr>
          <a:xfrm>
            <a:off x="441150" y="1399700"/>
            <a:ext cx="4127700" cy="2980500"/>
          </a:xfrm>
          <a:prstGeom prst="rect">
            <a:avLst/>
          </a:prstGeom>
        </p:spPr>
        <p:txBody>
          <a:bodyPr anchorCtr="0" anchor="t" bIns="91425" lIns="91425" spcFirstLastPara="1" rIns="91425" wrap="square" tIns="91425">
            <a:normAutofit/>
          </a:bodyPr>
          <a:lstStyle/>
          <a:p>
            <a:pPr indent="-314325" lvl="0" marL="457200" rtl="0" algn="l">
              <a:spcBef>
                <a:spcPts val="0"/>
              </a:spcBef>
              <a:spcAft>
                <a:spcPts val="0"/>
              </a:spcAft>
              <a:buClr>
                <a:schemeClr val="dk1"/>
              </a:buClr>
              <a:buSzPts val="1350"/>
              <a:buFont typeface="DM Sans"/>
              <a:buAutoNum type="arabicPeriod"/>
            </a:pPr>
            <a:r>
              <a:rPr b="1" lang="pt-BR" sz="1350">
                <a:solidFill>
                  <a:schemeClr val="dk1"/>
                </a:solidFill>
                <a:highlight>
                  <a:schemeClr val="accent6"/>
                </a:highlight>
                <a:latin typeface="DM Sans"/>
                <a:ea typeface="DM Sans"/>
                <a:cs typeface="DM Sans"/>
                <a:sym typeface="DM Sans"/>
              </a:rPr>
              <a:t>Limpeza de dados:</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Eliminação de valores duplicados, eliminação de valores inválidos, correção de erros de digitação, preenchimento de valores ausentes, etc.</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a:pPr>
            <a:r>
              <a:rPr b="1" lang="pt-BR" sz="1350">
                <a:solidFill>
                  <a:schemeClr val="dk1"/>
                </a:solidFill>
                <a:highlight>
                  <a:schemeClr val="accent6"/>
                </a:highlight>
                <a:latin typeface="DM Sans"/>
                <a:ea typeface="DM Sans"/>
                <a:cs typeface="DM Sans"/>
                <a:sym typeface="DM Sans"/>
              </a:rPr>
              <a:t>Normalização de dados:</a:t>
            </a:r>
            <a:r>
              <a:rPr lang="pt-BR" sz="1350">
                <a:solidFill>
                  <a:schemeClr val="dk1"/>
                </a:solidFill>
                <a:latin typeface="DM Sans"/>
                <a:ea typeface="DM Sans"/>
                <a:cs typeface="DM Sans"/>
                <a:sym typeface="DM Sans"/>
              </a:rPr>
              <a:t> Conversão de dados em um formato comum para garantir a consistência dos dados.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a:pPr>
            <a:r>
              <a:rPr b="1" lang="pt-BR" sz="1350">
                <a:solidFill>
                  <a:schemeClr val="dk1"/>
                </a:solidFill>
                <a:highlight>
                  <a:schemeClr val="accent6"/>
                </a:highlight>
                <a:latin typeface="DM Sans"/>
                <a:ea typeface="DM Sans"/>
                <a:cs typeface="DM Sans"/>
                <a:sym typeface="DM Sans"/>
              </a:rPr>
              <a:t>Filtragem </a:t>
            </a:r>
            <a:r>
              <a:rPr b="1" lang="pt-BR" sz="1350">
                <a:solidFill>
                  <a:schemeClr val="dk1"/>
                </a:solidFill>
                <a:highlight>
                  <a:schemeClr val="accent6"/>
                </a:highlight>
                <a:latin typeface="DM Sans"/>
                <a:ea typeface="DM Sans"/>
                <a:cs typeface="DM Sans"/>
                <a:sym typeface="DM Sans"/>
              </a:rPr>
              <a:t>de dados:</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Seleção de dados relevantes para a análise e eliminação de dados irrelevantes.</a:t>
            </a:r>
            <a:endParaRPr sz="1350">
              <a:solidFill>
                <a:schemeClr val="dk1"/>
              </a:solidFill>
              <a:latin typeface="DM Sans"/>
              <a:ea typeface="DM Sans"/>
              <a:cs typeface="DM Sans"/>
              <a:sym typeface="DM Sans"/>
            </a:endParaRPr>
          </a:p>
          <a:p>
            <a:pPr indent="0" lvl="0" marL="0" rtl="0" algn="l">
              <a:spcBef>
                <a:spcPts val="1200"/>
              </a:spcBef>
              <a:spcAft>
                <a:spcPts val="1200"/>
              </a:spcAft>
              <a:buNone/>
            </a:pPr>
            <a:r>
              <a:t/>
            </a:r>
            <a:endParaRPr sz="1400">
              <a:solidFill>
                <a:schemeClr val="dk1"/>
              </a:solidFill>
            </a:endParaRPr>
          </a:p>
        </p:txBody>
      </p:sp>
      <p:sp>
        <p:nvSpPr>
          <p:cNvPr id="204" name="Google Shape;204;p46"/>
          <p:cNvSpPr txBox="1"/>
          <p:nvPr>
            <p:ph idx="1" type="body"/>
          </p:nvPr>
        </p:nvSpPr>
        <p:spPr>
          <a:xfrm>
            <a:off x="4540950" y="1399700"/>
            <a:ext cx="4161900" cy="2980500"/>
          </a:xfrm>
          <a:prstGeom prst="rect">
            <a:avLst/>
          </a:prstGeom>
        </p:spPr>
        <p:txBody>
          <a:bodyPr anchorCtr="0" anchor="t" bIns="91425" lIns="91425" spcFirstLastPara="1" rIns="91425" wrap="square" tIns="91425">
            <a:normAutofit lnSpcReduction="10000"/>
          </a:bodyPr>
          <a:lstStyle/>
          <a:p>
            <a:pPr indent="-314325" lvl="0" marL="457200" rtl="0" algn="l">
              <a:spcBef>
                <a:spcPts val="0"/>
              </a:spcBef>
              <a:spcAft>
                <a:spcPts val="0"/>
              </a:spcAft>
              <a:buClr>
                <a:schemeClr val="dk1"/>
              </a:buClr>
              <a:buSzPts val="1350"/>
              <a:buFont typeface="DM Sans"/>
              <a:buAutoNum type="arabicPeriod" startAt="4"/>
            </a:pPr>
            <a:r>
              <a:rPr b="1" lang="pt-BR" sz="1350">
                <a:solidFill>
                  <a:schemeClr val="dk1"/>
                </a:solidFill>
                <a:highlight>
                  <a:schemeClr val="accent6"/>
                </a:highlight>
                <a:latin typeface="DM Sans"/>
                <a:ea typeface="DM Sans"/>
                <a:cs typeface="DM Sans"/>
                <a:sym typeface="DM Sans"/>
              </a:rPr>
              <a:t>Derivação de dados:</a:t>
            </a:r>
            <a:r>
              <a:rPr lang="pt-BR" sz="1350">
                <a:solidFill>
                  <a:schemeClr val="dk1"/>
                </a:solidFill>
                <a:highlight>
                  <a:schemeClr val="accent6"/>
                </a:highlight>
                <a:latin typeface="DM Sans"/>
                <a:ea typeface="DM Sans"/>
                <a:cs typeface="DM Sans"/>
                <a:sym typeface="DM Sans"/>
              </a:rPr>
              <a:t> </a:t>
            </a:r>
            <a:r>
              <a:rPr lang="pt-BR" sz="1350">
                <a:solidFill>
                  <a:schemeClr val="dk1"/>
                </a:solidFill>
                <a:latin typeface="DM Sans"/>
                <a:ea typeface="DM Sans"/>
                <a:cs typeface="DM Sans"/>
                <a:sym typeface="DM Sans"/>
              </a:rPr>
              <a:t>Criação de novos campos e cálculos a partir de dados existentes.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startAt="4"/>
            </a:pPr>
            <a:r>
              <a:rPr b="1" lang="pt-BR" sz="1350">
                <a:solidFill>
                  <a:schemeClr val="dk1"/>
                </a:solidFill>
                <a:highlight>
                  <a:schemeClr val="accent6"/>
                </a:highlight>
                <a:latin typeface="DM Sans"/>
                <a:ea typeface="DM Sans"/>
                <a:cs typeface="DM Sans"/>
                <a:sym typeface="DM Sans"/>
              </a:rPr>
              <a:t>Agregação de dados:</a:t>
            </a:r>
            <a:r>
              <a:rPr lang="pt-BR" sz="1350">
                <a:solidFill>
                  <a:schemeClr val="dk1"/>
                </a:solidFill>
                <a:latin typeface="DM Sans"/>
                <a:ea typeface="DM Sans"/>
                <a:cs typeface="DM Sans"/>
                <a:sym typeface="DM Sans"/>
              </a:rPr>
              <a:t> Criação de sumarizações e resumos a partir de dados detalhados.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startAt="4"/>
            </a:pPr>
            <a:r>
              <a:rPr b="1" lang="pt-BR" sz="1350">
                <a:solidFill>
                  <a:schemeClr val="dk1"/>
                </a:solidFill>
                <a:highlight>
                  <a:schemeClr val="accent6"/>
                </a:highlight>
                <a:latin typeface="DM Sans"/>
                <a:ea typeface="DM Sans"/>
                <a:cs typeface="DM Sans"/>
                <a:sym typeface="DM Sans"/>
              </a:rPr>
              <a:t>Combinação de dados: </a:t>
            </a:r>
            <a:r>
              <a:rPr lang="pt-BR" sz="1350">
                <a:solidFill>
                  <a:schemeClr val="dk1"/>
                </a:solidFill>
                <a:latin typeface="DM Sans"/>
                <a:ea typeface="DM Sans"/>
                <a:cs typeface="DM Sans"/>
                <a:sym typeface="DM Sans"/>
              </a:rPr>
              <a:t>combinação de dados de várias fontes para criar um conjunto de dados completos.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startAt="4"/>
            </a:pPr>
            <a:r>
              <a:rPr b="1" lang="pt-BR" sz="1350">
                <a:solidFill>
                  <a:schemeClr val="dk1"/>
                </a:solidFill>
                <a:highlight>
                  <a:schemeClr val="accent6"/>
                </a:highlight>
                <a:latin typeface="DM Sans"/>
                <a:ea typeface="DM Sans"/>
                <a:cs typeface="DM Sans"/>
                <a:sym typeface="DM Sans"/>
              </a:rPr>
              <a:t>Enriquecimento de dados: </a:t>
            </a:r>
            <a:r>
              <a:rPr lang="pt-BR" sz="1350">
                <a:solidFill>
                  <a:schemeClr val="dk1"/>
                </a:solidFill>
                <a:latin typeface="DM Sans"/>
                <a:ea typeface="DM Sans"/>
                <a:cs typeface="DM Sans"/>
                <a:sym typeface="DM Sans"/>
              </a:rPr>
              <a:t>Adição de informações externas para melhorar a qualidade e valor dos dados.</a:t>
            </a:r>
            <a:endParaRPr sz="1350">
              <a:solidFill>
                <a:schemeClr val="dk1"/>
              </a:solidFill>
              <a:latin typeface="DM Sans"/>
              <a:ea typeface="DM Sans"/>
              <a:cs typeface="DM Sans"/>
              <a:sym typeface="DM Sans"/>
            </a:endParaRPr>
          </a:p>
        </p:txBody>
      </p:sp>
      <p:pic>
        <p:nvPicPr>
          <p:cNvPr id="205" name="Google Shape;205;p4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06" name="Google Shape;206;p46"/>
          <p:cNvSpPr txBox="1"/>
          <p:nvPr/>
        </p:nvSpPr>
        <p:spPr>
          <a:xfrm>
            <a:off x="821575" y="4239275"/>
            <a:ext cx="7086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latin typeface="DM Sans"/>
                <a:ea typeface="DM Sans"/>
                <a:cs typeface="DM Sans"/>
                <a:sym typeface="DM Sans"/>
              </a:rPr>
              <a:t>Veremos mais sobre esse assunto nas aulas de Data Wrangling!</a:t>
            </a:r>
            <a:r>
              <a:rPr lang="pt-BR" sz="1350">
                <a:latin typeface="DM Sans"/>
                <a:ea typeface="DM Sans"/>
                <a:cs typeface="DM Sans"/>
                <a:sym typeface="DM Sans"/>
              </a:rPr>
              <a:t> 😉</a:t>
            </a:r>
            <a:endParaRPr sz="135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7"/>
          <p:cNvSpPr txBox="1"/>
          <p:nvPr>
            <p:ph type="title"/>
          </p:nvPr>
        </p:nvSpPr>
        <p:spPr>
          <a:xfrm>
            <a:off x="311700" y="445025"/>
            <a:ext cx="4293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t-BR" sz="4400">
                <a:latin typeface="DM Sans"/>
                <a:ea typeface="DM Sans"/>
                <a:cs typeface="DM Sans"/>
                <a:sym typeface="DM Sans"/>
              </a:rPr>
              <a:t>3. Carga</a:t>
            </a:r>
            <a:endParaRPr b="1" sz="4400">
              <a:latin typeface="DM Sans"/>
              <a:ea typeface="DM Sans"/>
              <a:cs typeface="DM Sans"/>
              <a:sym typeface="DM Sa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2" name="Google Shape;212;p47"/>
          <p:cNvSpPr txBox="1"/>
          <p:nvPr>
            <p:ph idx="1" type="body"/>
          </p:nvPr>
        </p:nvSpPr>
        <p:spPr>
          <a:xfrm>
            <a:off x="376500" y="1814200"/>
            <a:ext cx="4195500" cy="240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A etapa de carga (Load) [L] é a terceira e última etapa do processo ETL, que consiste em carregar os dados transformados no destino final, geralmente um data warehouse ou data lake. O objetivo desta etapa é tornar os dados disponíveis para consumo.</a:t>
            </a:r>
            <a:endParaRPr sz="1350">
              <a:solidFill>
                <a:schemeClr val="dk1"/>
              </a:solidFill>
              <a:latin typeface="DM Sans"/>
              <a:ea typeface="DM Sans"/>
              <a:cs typeface="DM Sans"/>
              <a:sym typeface="DM Sans"/>
            </a:endParaRPr>
          </a:p>
          <a:p>
            <a:pPr indent="0" lvl="0" marL="457200" rtl="0" algn="l">
              <a:spcBef>
                <a:spcPts val="1200"/>
              </a:spcBef>
              <a:spcAft>
                <a:spcPts val="1200"/>
              </a:spcAft>
              <a:buNone/>
            </a:pPr>
            <a:r>
              <a:t/>
            </a:r>
            <a:endParaRPr sz="1350">
              <a:solidFill>
                <a:schemeClr val="dk1"/>
              </a:solidFill>
              <a:latin typeface="DM Sans"/>
              <a:ea typeface="DM Sans"/>
              <a:cs typeface="DM Sans"/>
              <a:sym typeface="DM Sans"/>
            </a:endParaRPr>
          </a:p>
        </p:txBody>
      </p:sp>
      <p:pic>
        <p:nvPicPr>
          <p:cNvPr id="213" name="Google Shape;213;p47"/>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214" name="Google Shape;214;p47"/>
          <p:cNvPicPr preferRelativeResize="0"/>
          <p:nvPr/>
        </p:nvPicPr>
        <p:blipFill>
          <a:blip r:embed="rId4">
            <a:alphaModFix/>
          </a:blip>
          <a:stretch>
            <a:fillRect/>
          </a:stretch>
        </p:blipFill>
        <p:spPr>
          <a:xfrm>
            <a:off x="4762375" y="1478050"/>
            <a:ext cx="3967851" cy="2187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t-BR" sz="4400">
                <a:latin typeface="DM Sans"/>
                <a:ea typeface="DM Sans"/>
                <a:cs typeface="DM Sans"/>
                <a:sym typeface="DM Sans"/>
              </a:rPr>
              <a:t>3</a:t>
            </a:r>
            <a:r>
              <a:rPr b="1" lang="pt-BR" sz="4400">
                <a:latin typeface="DM Sans"/>
                <a:ea typeface="DM Sans"/>
                <a:cs typeface="DM Sans"/>
                <a:sym typeface="DM Sans"/>
              </a:rPr>
              <a:t>. Carga</a:t>
            </a:r>
            <a:endParaRPr b="1" sz="4400">
              <a:latin typeface="DM Sans"/>
              <a:ea typeface="DM Sans"/>
              <a:cs typeface="DM Sans"/>
              <a:sym typeface="DM Sa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0" name="Google Shape;220;p48"/>
          <p:cNvSpPr txBox="1"/>
          <p:nvPr>
            <p:ph idx="1" type="body"/>
          </p:nvPr>
        </p:nvSpPr>
        <p:spPr>
          <a:xfrm>
            <a:off x="410100" y="1365600"/>
            <a:ext cx="3983100" cy="29805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chemeClr val="dk1"/>
              </a:buClr>
              <a:buSzPts val="1350"/>
              <a:buFont typeface="DM Sans"/>
              <a:buAutoNum type="arabicPeriod"/>
            </a:pPr>
            <a:r>
              <a:rPr b="1" lang="pt-BR" sz="1350">
                <a:solidFill>
                  <a:schemeClr val="dk1"/>
                </a:solidFill>
                <a:highlight>
                  <a:srgbClr val="EAFF6A"/>
                </a:highlight>
                <a:latin typeface="DM Sans"/>
                <a:ea typeface="DM Sans"/>
                <a:cs typeface="DM Sans"/>
                <a:sym typeface="DM Sans"/>
              </a:rPr>
              <a:t>Mapeamento de dados:</a:t>
            </a:r>
            <a:r>
              <a:rPr lang="pt-BR" sz="1350">
                <a:solidFill>
                  <a:schemeClr val="dk1"/>
                </a:solidFill>
                <a:latin typeface="DM Sans"/>
                <a:ea typeface="DM Sans"/>
                <a:cs typeface="DM Sans"/>
                <a:sym typeface="DM Sans"/>
              </a:rPr>
              <a:t> Mapeamento dos dados transformados para o esquema do destino final, garantindo que os dados sejam armazenados corretamente.</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a:pPr>
            <a:r>
              <a:rPr b="1" lang="pt-BR" sz="1350">
                <a:solidFill>
                  <a:schemeClr val="dk1"/>
                </a:solidFill>
                <a:highlight>
                  <a:srgbClr val="EAFF6A"/>
                </a:highlight>
                <a:latin typeface="DM Sans"/>
                <a:ea typeface="DM Sans"/>
                <a:cs typeface="DM Sans"/>
                <a:sym typeface="DM Sans"/>
              </a:rPr>
              <a:t>Validação de dados: </a:t>
            </a:r>
            <a:r>
              <a:rPr lang="pt-BR" sz="1350">
                <a:solidFill>
                  <a:schemeClr val="dk1"/>
                </a:solidFill>
                <a:latin typeface="DM Sans"/>
                <a:ea typeface="DM Sans"/>
                <a:cs typeface="DM Sans"/>
                <a:sym typeface="DM Sans"/>
              </a:rPr>
              <a:t>Verificação da integridade e consistência dos dados carregados no destino final, comparando com os dados originais e/ou com as regras de negócios definidas.</a:t>
            </a:r>
            <a:endParaRPr sz="1350">
              <a:solidFill>
                <a:schemeClr val="dk1"/>
              </a:solidFill>
              <a:latin typeface="DM Sans"/>
              <a:ea typeface="DM Sans"/>
              <a:cs typeface="DM Sans"/>
              <a:sym typeface="DM Sans"/>
            </a:endParaRPr>
          </a:p>
        </p:txBody>
      </p:sp>
      <p:pic>
        <p:nvPicPr>
          <p:cNvPr id="221" name="Google Shape;221;p4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22" name="Google Shape;222;p48"/>
          <p:cNvSpPr txBox="1"/>
          <p:nvPr/>
        </p:nvSpPr>
        <p:spPr>
          <a:xfrm>
            <a:off x="4666000" y="1365600"/>
            <a:ext cx="3840600" cy="2065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1"/>
              </a:buClr>
              <a:buSzPts val="1350"/>
              <a:buFont typeface="DM Sans"/>
              <a:buAutoNum type="arabicPeriod" startAt="3"/>
            </a:pPr>
            <a:r>
              <a:rPr b="1" lang="pt-BR" sz="1350">
                <a:solidFill>
                  <a:schemeClr val="dk1"/>
                </a:solidFill>
                <a:highlight>
                  <a:srgbClr val="EAFF6A"/>
                </a:highlight>
                <a:latin typeface="DM Sans"/>
                <a:ea typeface="DM Sans"/>
                <a:cs typeface="DM Sans"/>
                <a:sym typeface="DM Sans"/>
              </a:rPr>
              <a:t>Atualização de metadados: </a:t>
            </a:r>
            <a:r>
              <a:rPr lang="pt-BR" sz="1350">
                <a:solidFill>
                  <a:schemeClr val="dk1"/>
                </a:solidFill>
                <a:latin typeface="DM Sans"/>
                <a:ea typeface="DM Sans"/>
                <a:cs typeface="DM Sans"/>
                <a:sym typeface="DM Sans"/>
              </a:rPr>
              <a:t>Atualização dos metadados do destino final para refletir as mudanças nos dados e/ou no esquema.</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startAt="3"/>
            </a:pPr>
            <a:r>
              <a:rPr b="1" lang="pt-BR" sz="1350">
                <a:solidFill>
                  <a:schemeClr val="dk1"/>
                </a:solidFill>
                <a:highlight>
                  <a:srgbClr val="EAFF6A"/>
                </a:highlight>
                <a:latin typeface="DM Sans"/>
                <a:ea typeface="DM Sans"/>
                <a:cs typeface="DM Sans"/>
                <a:sym typeface="DM Sans"/>
              </a:rPr>
              <a:t>Tratamento de erros:</a:t>
            </a:r>
            <a:r>
              <a:rPr lang="pt-BR" sz="1350">
                <a:solidFill>
                  <a:schemeClr val="dk1"/>
                </a:solidFill>
                <a:latin typeface="DM Sans"/>
                <a:ea typeface="DM Sans"/>
                <a:cs typeface="DM Sans"/>
                <a:sym typeface="DM Sans"/>
              </a:rPr>
              <a:t> Identificação e tratamento de erros que podem ocorrer durante a carga, como dados inválidos ou conflitos de chave primária.</a:t>
            </a:r>
            <a:endParaRPr sz="135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9"/>
          <p:cNvSpPr/>
          <p:nvPr/>
        </p:nvSpPr>
        <p:spPr>
          <a:xfrm>
            <a:off x="3022175" y="871775"/>
            <a:ext cx="3065700" cy="2676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pt-BR" sz="4000">
                <a:latin typeface="DM Sans"/>
                <a:ea typeface="DM Sans"/>
                <a:cs typeface="DM Sans"/>
                <a:sym typeface="DM Sans"/>
              </a:rPr>
              <a:t>Resumo ETL </a:t>
            </a:r>
            <a:endParaRPr b="1" sz="4000">
              <a:latin typeface="DM Sans"/>
              <a:ea typeface="DM Sans"/>
              <a:cs typeface="DM Sans"/>
              <a:sym typeface="DM Sans"/>
            </a:endParaRPr>
          </a:p>
        </p:txBody>
      </p:sp>
      <p:pic>
        <p:nvPicPr>
          <p:cNvPr id="229" name="Google Shape;229;p49"/>
          <p:cNvPicPr preferRelativeResize="0"/>
          <p:nvPr/>
        </p:nvPicPr>
        <p:blipFill>
          <a:blip r:embed="rId3">
            <a:alphaModFix/>
          </a:blip>
          <a:stretch>
            <a:fillRect/>
          </a:stretch>
        </p:blipFill>
        <p:spPr>
          <a:xfrm>
            <a:off x="1380138" y="1260250"/>
            <a:ext cx="6383726" cy="3335250"/>
          </a:xfrm>
          <a:prstGeom prst="rect">
            <a:avLst/>
          </a:prstGeom>
          <a:noFill/>
          <a:ln>
            <a:noFill/>
          </a:ln>
        </p:spPr>
      </p:pic>
      <p:pic>
        <p:nvPicPr>
          <p:cNvPr id="230" name="Google Shape;230;p49"/>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50"/>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API</a:t>
            </a:r>
            <a:endParaRPr b="1" sz="40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51"/>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241" name="Google Shape;241;p5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42" name="Google Shape;242;p51"/>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API?</a:t>
            </a:r>
            <a:endParaRPr b="1" sz="4000">
              <a:solidFill>
                <a:schemeClr val="dk1"/>
              </a:solidFill>
              <a:latin typeface="DM Sans"/>
              <a:ea typeface="DM Sans"/>
              <a:cs typeface="DM Sans"/>
              <a:sym typeface="DM Sans"/>
            </a:endParaRPr>
          </a:p>
        </p:txBody>
      </p:sp>
      <p:sp>
        <p:nvSpPr>
          <p:cNvPr id="243" name="Google Shape;243;p51"/>
          <p:cNvSpPr txBox="1"/>
          <p:nvPr/>
        </p:nvSpPr>
        <p:spPr>
          <a:xfrm>
            <a:off x="362225" y="1460950"/>
            <a:ext cx="4590300" cy="254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API Application Programming Interface (Interface de Programação de Aplicativos)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É um conjunto de protocolos, rotinas, ferramentas e padrões que permitem a comunicação entre diferentes softwares ou componentes de um software. Em outras palavras, </a:t>
            </a:r>
            <a:r>
              <a:rPr b="1" lang="pt-BR" sz="1350">
                <a:solidFill>
                  <a:schemeClr val="dk1"/>
                </a:solidFill>
                <a:latin typeface="DM Sans"/>
                <a:ea typeface="DM Sans"/>
                <a:cs typeface="DM Sans"/>
                <a:sym typeface="DM Sans"/>
              </a:rPr>
              <a:t>é uma forma de permitir que diferentes aplicativos possam se comunicar entre si, trocando informações e serviços de forma padronizada.</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52"/>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sp>
        <p:nvSpPr>
          <p:cNvPr id="249" name="Google Shape;249;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t-BR" sz="4400">
                <a:latin typeface="DM Sans"/>
                <a:ea typeface="DM Sans"/>
                <a:cs typeface="DM Sans"/>
                <a:sym typeface="DM Sans"/>
              </a:rPr>
              <a:t>API - Tecnologias</a:t>
            </a:r>
            <a:endParaRPr b="1" sz="4400">
              <a:latin typeface="DM Sans"/>
              <a:ea typeface="DM Sans"/>
              <a:cs typeface="DM Sans"/>
              <a:sym typeface="DM Sa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0" name="Google Shape;250;p52"/>
          <p:cNvSpPr txBox="1"/>
          <p:nvPr>
            <p:ph idx="1" type="body"/>
          </p:nvPr>
        </p:nvSpPr>
        <p:spPr>
          <a:xfrm>
            <a:off x="410100" y="1365600"/>
            <a:ext cx="3983100" cy="298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As APIs podem ser acessadas por meio de diversas tecnologias, como por exemplo REST (Representational State Transfer), SOAP (Simple Object Access Protocol), JSON (JavaScript Object Notation), XML (Extensible Markup Language), entre outras. </a:t>
            </a:r>
            <a:r>
              <a:rPr b="1" lang="pt-BR" sz="1350">
                <a:solidFill>
                  <a:schemeClr val="dk1"/>
                </a:solidFill>
                <a:latin typeface="DM Sans"/>
                <a:ea typeface="DM Sans"/>
                <a:cs typeface="DM Sans"/>
                <a:sym typeface="DM Sans"/>
              </a:rPr>
              <a:t>O uso de APIs é fundamental para a integração de sistemas e serviços na era da computação em nuvem, onde é essencial para a criação de soluções escaláveis e flexíveis.</a:t>
            </a:r>
            <a:endParaRPr b="1" sz="1350">
              <a:solidFill>
                <a:schemeClr val="dk1"/>
              </a:solidFill>
              <a:latin typeface="DM Sans"/>
              <a:ea typeface="DM Sans"/>
              <a:cs typeface="DM Sans"/>
              <a:sym typeface="DM Sans"/>
            </a:endParaRPr>
          </a:p>
          <a:p>
            <a:pPr indent="0" lvl="0" marL="0" rtl="0" algn="l">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spcBef>
                <a:spcPts val="1200"/>
              </a:spcBef>
              <a:spcAft>
                <a:spcPts val="1200"/>
              </a:spcAft>
              <a:buNone/>
            </a:pPr>
            <a:r>
              <a:t/>
            </a:r>
            <a:endParaRPr sz="1350">
              <a:solidFill>
                <a:schemeClr val="dk1"/>
              </a:solidFill>
              <a:latin typeface="DM Sans"/>
              <a:ea typeface="DM Sans"/>
              <a:cs typeface="DM Sans"/>
              <a:sym typeface="DM Sans"/>
            </a:endParaRPr>
          </a:p>
        </p:txBody>
      </p:sp>
      <p:pic>
        <p:nvPicPr>
          <p:cNvPr id="251" name="Google Shape;251;p52"/>
          <p:cNvPicPr preferRelativeResize="0"/>
          <p:nvPr/>
        </p:nvPicPr>
        <p:blipFill>
          <a:blip r:embed="rId4">
            <a:alphaModFix/>
          </a:blip>
          <a:stretch>
            <a:fillRect/>
          </a:stretch>
        </p:blipFill>
        <p:spPr>
          <a:xfrm>
            <a:off x="7811413" y="4692275"/>
            <a:ext cx="1150750" cy="267575"/>
          </a:xfrm>
          <a:prstGeom prst="rect">
            <a:avLst/>
          </a:prstGeom>
          <a:noFill/>
          <a:ln>
            <a:noFill/>
          </a:ln>
        </p:spPr>
      </p:pic>
      <p:pic>
        <p:nvPicPr>
          <p:cNvPr id="252" name="Google Shape;252;p52"/>
          <p:cNvPicPr preferRelativeResize="0"/>
          <p:nvPr/>
        </p:nvPicPr>
        <p:blipFill>
          <a:blip r:embed="rId5">
            <a:alphaModFix/>
          </a:blip>
          <a:stretch>
            <a:fillRect/>
          </a:stretch>
        </p:blipFill>
        <p:spPr>
          <a:xfrm>
            <a:off x="5238475" y="707676"/>
            <a:ext cx="3277600" cy="1425275"/>
          </a:xfrm>
          <a:prstGeom prst="rect">
            <a:avLst/>
          </a:prstGeom>
          <a:noFill/>
          <a:ln>
            <a:noFill/>
          </a:ln>
        </p:spPr>
      </p:pic>
      <p:pic>
        <p:nvPicPr>
          <p:cNvPr id="253" name="Google Shape;253;p52"/>
          <p:cNvPicPr preferRelativeResize="0"/>
          <p:nvPr/>
        </p:nvPicPr>
        <p:blipFill rotWithShape="1">
          <a:blip r:embed="rId6">
            <a:alphaModFix/>
          </a:blip>
          <a:srcRect b="21494" l="0" r="0" t="0"/>
          <a:stretch/>
        </p:blipFill>
        <p:spPr>
          <a:xfrm>
            <a:off x="5238475" y="2440287"/>
            <a:ext cx="2382000" cy="1995850"/>
          </a:xfrm>
          <a:prstGeom prst="rect">
            <a:avLst/>
          </a:prstGeom>
          <a:noFill/>
          <a:ln>
            <a:noFill/>
          </a:ln>
        </p:spPr>
      </p:pic>
      <p:sp>
        <p:nvSpPr>
          <p:cNvPr id="254" name="Google Shape;254;p52"/>
          <p:cNvSpPr txBox="1"/>
          <p:nvPr/>
        </p:nvSpPr>
        <p:spPr>
          <a:xfrm>
            <a:off x="5238475" y="2082875"/>
            <a:ext cx="107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a:latin typeface="DM Sans"/>
                <a:ea typeface="DM Sans"/>
                <a:cs typeface="DM Sans"/>
                <a:sym typeface="DM Sans"/>
              </a:rPr>
              <a:t>JSON</a:t>
            </a:r>
            <a:endParaRPr sz="1200">
              <a:latin typeface="DM Sans"/>
              <a:ea typeface="DM Sans"/>
              <a:cs typeface="DM Sans"/>
              <a:sym typeface="DM Sans"/>
            </a:endParaRPr>
          </a:p>
        </p:txBody>
      </p:sp>
      <p:sp>
        <p:nvSpPr>
          <p:cNvPr id="255" name="Google Shape;255;p52"/>
          <p:cNvSpPr txBox="1"/>
          <p:nvPr/>
        </p:nvSpPr>
        <p:spPr>
          <a:xfrm>
            <a:off x="5238475" y="4375075"/>
            <a:ext cx="1318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a:latin typeface="DM Sans"/>
                <a:ea typeface="DM Sans"/>
                <a:cs typeface="DM Sans"/>
                <a:sym typeface="DM Sans"/>
              </a:rPr>
              <a:t>XML</a:t>
            </a:r>
            <a:endParaRPr sz="1200">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53"/>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261" name="Google Shape;261;p5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62" name="Google Shape;262;p53"/>
          <p:cNvSpPr txBox="1"/>
          <p:nvPr/>
        </p:nvSpPr>
        <p:spPr>
          <a:xfrm>
            <a:off x="362225" y="48440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API - Tipos de Requisições</a:t>
            </a:r>
            <a:endParaRPr b="1" sz="4000">
              <a:solidFill>
                <a:schemeClr val="dk1"/>
              </a:solidFill>
              <a:latin typeface="DM Sans"/>
              <a:ea typeface="DM Sans"/>
              <a:cs typeface="DM Sans"/>
              <a:sym typeface="DM Sans"/>
            </a:endParaRPr>
          </a:p>
        </p:txBody>
      </p:sp>
      <p:sp>
        <p:nvSpPr>
          <p:cNvPr id="263" name="Google Shape;263;p53"/>
          <p:cNvSpPr txBox="1"/>
          <p:nvPr/>
        </p:nvSpPr>
        <p:spPr>
          <a:xfrm>
            <a:off x="362225" y="1781575"/>
            <a:ext cx="44607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Existem vários tipos de requisições que podem ser feitas com API, sendo as principais: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GET</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POST</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PUT</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DELETE</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64" name="Google Shape;264;p53"/>
          <p:cNvPicPr preferRelativeResize="0"/>
          <p:nvPr/>
        </p:nvPicPr>
        <p:blipFill rotWithShape="1">
          <a:blip r:embed="rId5">
            <a:alphaModFix/>
          </a:blip>
          <a:srcRect b="0" l="6522" r="3638" t="0"/>
          <a:stretch/>
        </p:blipFill>
        <p:spPr>
          <a:xfrm>
            <a:off x="5955174" y="1925247"/>
            <a:ext cx="3080063" cy="1293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36"/>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6"/>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126" name="Google Shape;126;p36"/>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127" name="Google Shape;127;p36"/>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54"/>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270" name="Google Shape;270;p5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71" name="Google Shape;271;p54"/>
          <p:cNvSpPr txBox="1"/>
          <p:nvPr/>
        </p:nvSpPr>
        <p:spPr>
          <a:xfrm>
            <a:off x="362225" y="48440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API - Tipos de Requisições</a:t>
            </a:r>
            <a:endParaRPr b="1" sz="4000">
              <a:solidFill>
                <a:schemeClr val="dk1"/>
              </a:solidFill>
              <a:latin typeface="DM Sans"/>
              <a:ea typeface="DM Sans"/>
              <a:cs typeface="DM Sans"/>
              <a:sym typeface="DM Sans"/>
            </a:endParaRPr>
          </a:p>
        </p:txBody>
      </p:sp>
      <p:sp>
        <p:nvSpPr>
          <p:cNvPr id="272" name="Google Shape;272;p54"/>
          <p:cNvSpPr txBox="1"/>
          <p:nvPr/>
        </p:nvSpPr>
        <p:spPr>
          <a:xfrm>
            <a:off x="362225" y="1934325"/>
            <a:ext cx="5238300" cy="25431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2"/>
              </a:buClr>
              <a:buSzPts val="1350"/>
              <a:buFont typeface="DM Sans"/>
              <a:buChar char="✓"/>
            </a:pPr>
            <a:r>
              <a:rPr b="1" lang="pt-BR" sz="1350">
                <a:solidFill>
                  <a:schemeClr val="dk1"/>
                </a:solidFill>
                <a:highlight>
                  <a:srgbClr val="EAFF6A"/>
                </a:highlight>
                <a:latin typeface="DM Sans"/>
                <a:ea typeface="DM Sans"/>
                <a:cs typeface="DM Sans"/>
                <a:sym typeface="DM Sans"/>
              </a:rPr>
              <a:t>GET:</a:t>
            </a:r>
            <a:r>
              <a:rPr lang="pt-BR" sz="1350">
                <a:solidFill>
                  <a:schemeClr val="dk1"/>
                </a:solidFill>
                <a:latin typeface="DM Sans"/>
                <a:ea typeface="DM Sans"/>
                <a:cs typeface="DM Sans"/>
                <a:sym typeface="DM Sans"/>
              </a:rPr>
              <a:t> é usada para recuperar informações de um recurso específico na API. Por exemplo, se você quer obter informações de um produto específico em um e-commerce, você pode fazer uma requisição GET para a API especificando o ID do produto.</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b="1" lang="pt-BR" sz="1350">
                <a:solidFill>
                  <a:schemeClr val="dk1"/>
                </a:solidFill>
                <a:highlight>
                  <a:srgbClr val="EAFF6A"/>
                </a:highlight>
                <a:latin typeface="DM Sans"/>
                <a:ea typeface="DM Sans"/>
                <a:cs typeface="DM Sans"/>
                <a:sym typeface="DM Sans"/>
              </a:rPr>
              <a:t>POST: </a:t>
            </a:r>
            <a:r>
              <a:rPr lang="pt-BR" sz="1350">
                <a:solidFill>
                  <a:schemeClr val="dk1"/>
                </a:solidFill>
                <a:latin typeface="DM Sans"/>
                <a:ea typeface="DM Sans"/>
                <a:cs typeface="DM Sans"/>
                <a:sym typeface="DM Sans"/>
              </a:rPr>
              <a:t>é usada para enviar informações para a API para criar ou atualizar um recurso. Por exemplo, se você quer adicionar um novo produto ao estoque de um e-commerce, você pode fazer uma requisição POST para a API com as informações do novo produto.</a:t>
            </a:r>
            <a:endParaRPr sz="135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55"/>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278" name="Google Shape;278;p5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79" name="Google Shape;279;p55"/>
          <p:cNvSpPr txBox="1"/>
          <p:nvPr/>
        </p:nvSpPr>
        <p:spPr>
          <a:xfrm>
            <a:off x="362225" y="48440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API - Tipos de Requisições</a:t>
            </a:r>
            <a:endParaRPr b="1" sz="4000">
              <a:solidFill>
                <a:schemeClr val="dk1"/>
              </a:solidFill>
              <a:latin typeface="DM Sans"/>
              <a:ea typeface="DM Sans"/>
              <a:cs typeface="DM Sans"/>
              <a:sym typeface="DM Sans"/>
            </a:endParaRPr>
          </a:p>
        </p:txBody>
      </p:sp>
      <p:sp>
        <p:nvSpPr>
          <p:cNvPr id="280" name="Google Shape;280;p55"/>
          <p:cNvSpPr txBox="1"/>
          <p:nvPr/>
        </p:nvSpPr>
        <p:spPr>
          <a:xfrm>
            <a:off x="479100" y="2002500"/>
            <a:ext cx="5387400" cy="2304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2"/>
              </a:buClr>
              <a:buSzPts val="1350"/>
              <a:buFont typeface="DM Sans"/>
              <a:buChar char="✓"/>
            </a:pPr>
            <a:r>
              <a:rPr b="1" lang="pt-BR" sz="1350">
                <a:solidFill>
                  <a:schemeClr val="dk1"/>
                </a:solidFill>
                <a:highlight>
                  <a:srgbClr val="EAFF6A"/>
                </a:highlight>
                <a:latin typeface="DM Sans"/>
                <a:ea typeface="DM Sans"/>
                <a:cs typeface="DM Sans"/>
                <a:sym typeface="DM Sans"/>
              </a:rPr>
              <a:t>PUT</a:t>
            </a:r>
            <a:r>
              <a:rPr lang="pt-BR" sz="1350">
                <a:solidFill>
                  <a:schemeClr val="dk1"/>
                </a:solidFill>
                <a:highlight>
                  <a:srgbClr val="EAFF6A"/>
                </a:highlight>
                <a:latin typeface="DM Sans"/>
                <a:ea typeface="DM Sans"/>
                <a:cs typeface="DM Sans"/>
                <a:sym typeface="DM Sans"/>
              </a:rPr>
              <a:t>:</a:t>
            </a:r>
            <a:r>
              <a:rPr lang="pt-BR" sz="1350">
                <a:solidFill>
                  <a:schemeClr val="dk1"/>
                </a:solidFill>
                <a:latin typeface="DM Sans"/>
                <a:ea typeface="DM Sans"/>
                <a:cs typeface="DM Sans"/>
                <a:sym typeface="DM Sans"/>
              </a:rPr>
              <a:t> é usada para atualizar um recurso específico na API. Por exemplo, se você quer atualizar as informações de um produto em um e-commerce, você pode fazer uma requisição PUT para a API especificando o ID do produto e as informações atualizadas.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b="1" lang="pt-BR" sz="1350">
                <a:solidFill>
                  <a:schemeClr val="dk1"/>
                </a:solidFill>
                <a:highlight>
                  <a:srgbClr val="EAFF6A"/>
                </a:highlight>
                <a:latin typeface="DM Sans"/>
                <a:ea typeface="DM Sans"/>
                <a:cs typeface="DM Sans"/>
                <a:sym typeface="DM Sans"/>
              </a:rPr>
              <a:t>DELETE</a:t>
            </a:r>
            <a:r>
              <a:rPr lang="pt-BR" sz="1350">
                <a:solidFill>
                  <a:schemeClr val="dk1"/>
                </a:solidFill>
                <a:highlight>
                  <a:srgbClr val="EAFF6A"/>
                </a:highlight>
                <a:latin typeface="DM Sans"/>
                <a:ea typeface="DM Sans"/>
                <a:cs typeface="DM Sans"/>
                <a:sym typeface="DM Sans"/>
              </a:rPr>
              <a:t>:</a:t>
            </a:r>
            <a:r>
              <a:rPr lang="pt-BR" sz="1350">
                <a:solidFill>
                  <a:schemeClr val="dk1"/>
                </a:solidFill>
                <a:latin typeface="DM Sans"/>
                <a:ea typeface="DM Sans"/>
                <a:cs typeface="DM Sans"/>
                <a:sym typeface="DM Sans"/>
              </a:rPr>
              <a:t> é usada para excluir um recurso específico na API. Por exemplo, se você quer excluir um produto em um e-commerce, você pode fazer uma requisição DELETE para a API especificando o ID do produto.</a:t>
            </a:r>
            <a:endParaRPr sz="135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5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86" name="Google Shape;286;p56"/>
          <p:cNvSpPr txBox="1"/>
          <p:nvPr/>
        </p:nvSpPr>
        <p:spPr>
          <a:xfrm>
            <a:off x="362225" y="48440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API - Tipos de Requisições </a:t>
            </a:r>
            <a:endParaRPr b="1" sz="4000">
              <a:solidFill>
                <a:schemeClr val="dk1"/>
              </a:solidFill>
              <a:latin typeface="DM Sans"/>
              <a:ea typeface="DM Sans"/>
              <a:cs typeface="DM Sans"/>
              <a:sym typeface="DM Sans"/>
            </a:endParaRPr>
          </a:p>
        </p:txBody>
      </p:sp>
      <p:pic>
        <p:nvPicPr>
          <p:cNvPr id="287" name="Google Shape;287;p56"/>
          <p:cNvPicPr preferRelativeResize="0"/>
          <p:nvPr/>
        </p:nvPicPr>
        <p:blipFill>
          <a:blip r:embed="rId4">
            <a:alphaModFix/>
          </a:blip>
          <a:stretch>
            <a:fillRect/>
          </a:stretch>
        </p:blipFill>
        <p:spPr>
          <a:xfrm>
            <a:off x="1100075" y="1901099"/>
            <a:ext cx="3369790" cy="2653550"/>
          </a:xfrm>
          <a:prstGeom prst="rect">
            <a:avLst/>
          </a:prstGeom>
          <a:noFill/>
          <a:ln>
            <a:noFill/>
          </a:ln>
        </p:spPr>
      </p:pic>
      <p:pic>
        <p:nvPicPr>
          <p:cNvPr id="288" name="Google Shape;288;p56"/>
          <p:cNvPicPr preferRelativeResize="0"/>
          <p:nvPr/>
        </p:nvPicPr>
        <p:blipFill>
          <a:blip r:embed="rId5">
            <a:alphaModFix/>
          </a:blip>
          <a:stretch>
            <a:fillRect/>
          </a:stretch>
        </p:blipFill>
        <p:spPr>
          <a:xfrm>
            <a:off x="4896481" y="2345357"/>
            <a:ext cx="2853545" cy="17039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7"/>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API - Python</a:t>
            </a:r>
            <a:endParaRPr b="1" sz="4000">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58"/>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299" name="Google Shape;299;p5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00" name="Google Shape;300;p58"/>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API - Python</a:t>
            </a:r>
            <a:endParaRPr b="1" sz="4000">
              <a:solidFill>
                <a:schemeClr val="dk1"/>
              </a:solidFill>
              <a:latin typeface="DM Sans"/>
              <a:ea typeface="DM Sans"/>
              <a:cs typeface="DM Sans"/>
              <a:sym typeface="DM Sans"/>
            </a:endParaRPr>
          </a:p>
        </p:txBody>
      </p:sp>
      <p:sp>
        <p:nvSpPr>
          <p:cNvPr id="301" name="Google Shape;301;p58"/>
          <p:cNvSpPr txBox="1"/>
          <p:nvPr/>
        </p:nvSpPr>
        <p:spPr>
          <a:xfrm>
            <a:off x="362225" y="1781575"/>
            <a:ext cx="44607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Uma requisição HTTP para a API, especificando a URL e os parâmetros necessários.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Por exemplo, vamos usar a API do </a:t>
            </a:r>
            <a:r>
              <a:rPr lang="pt-BR" sz="1350" u="sng">
                <a:solidFill>
                  <a:srgbClr val="999999"/>
                </a:solidFill>
                <a:latin typeface="DM Sans"/>
                <a:ea typeface="DM Sans"/>
                <a:cs typeface="DM Sans"/>
                <a:sym typeface="DM Sans"/>
                <a:hlinkClick r:id="rId5">
                  <a:extLst>
                    <a:ext uri="{A12FA001-AC4F-418D-AE19-62706E023703}">
                      <ahyp:hlinkClr val="tx"/>
                    </a:ext>
                  </a:extLst>
                </a:hlinkClick>
              </a:rPr>
              <a:t>Rest Countries</a:t>
            </a:r>
            <a:r>
              <a:rPr lang="pt-BR" sz="1350">
                <a:solidFill>
                  <a:srgbClr val="999999"/>
                </a:solidFill>
                <a:latin typeface="DM Sans"/>
                <a:ea typeface="DM Sans"/>
                <a:cs typeface="DM Sans"/>
                <a:sym typeface="DM Sans"/>
              </a:rPr>
              <a:t> </a:t>
            </a:r>
            <a:r>
              <a:rPr lang="pt-BR" sz="1350">
                <a:solidFill>
                  <a:schemeClr val="dk1"/>
                </a:solidFill>
                <a:latin typeface="DM Sans"/>
                <a:ea typeface="DM Sans"/>
                <a:cs typeface="DM Sans"/>
                <a:sym typeface="DM Sans"/>
              </a:rPr>
              <a:t>para obter dados de países.</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302" name="Google Shape;302;p58"/>
          <p:cNvPicPr preferRelativeResize="0"/>
          <p:nvPr/>
        </p:nvPicPr>
        <p:blipFill>
          <a:blip r:embed="rId6">
            <a:alphaModFix/>
          </a:blip>
          <a:stretch>
            <a:fillRect/>
          </a:stretch>
        </p:blipFill>
        <p:spPr>
          <a:xfrm>
            <a:off x="6382150" y="1303075"/>
            <a:ext cx="2284825" cy="1268675"/>
          </a:xfrm>
          <a:prstGeom prst="rect">
            <a:avLst/>
          </a:prstGeom>
          <a:noFill/>
          <a:ln>
            <a:noFill/>
          </a:ln>
        </p:spPr>
      </p:pic>
      <p:pic>
        <p:nvPicPr>
          <p:cNvPr id="303" name="Google Shape;303;p58"/>
          <p:cNvPicPr preferRelativeResize="0"/>
          <p:nvPr/>
        </p:nvPicPr>
        <p:blipFill>
          <a:blip r:embed="rId7">
            <a:alphaModFix/>
          </a:blip>
          <a:stretch>
            <a:fillRect/>
          </a:stretch>
        </p:blipFill>
        <p:spPr>
          <a:xfrm>
            <a:off x="5509950" y="2947450"/>
            <a:ext cx="3452200" cy="852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59"/>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309" name="Google Shape;309;p5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10" name="Google Shape;310;p59"/>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API - Python</a:t>
            </a:r>
            <a:endParaRPr b="1" sz="4000">
              <a:solidFill>
                <a:schemeClr val="dk1"/>
              </a:solidFill>
              <a:latin typeface="DM Sans"/>
              <a:ea typeface="DM Sans"/>
              <a:cs typeface="DM Sans"/>
              <a:sym typeface="DM Sans"/>
            </a:endParaRPr>
          </a:p>
        </p:txBody>
      </p:sp>
      <p:sp>
        <p:nvSpPr>
          <p:cNvPr id="311" name="Google Shape;311;p59"/>
          <p:cNvSpPr txBox="1"/>
          <p:nvPr/>
        </p:nvSpPr>
        <p:spPr>
          <a:xfrm>
            <a:off x="362225" y="1781575"/>
            <a:ext cx="41673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Verifique se a requisição foi bem-sucedida, ou seja, se o código de status HTTP retornado pela API é 200 (OK)</a:t>
            </a:r>
            <a:endParaRPr sz="1350">
              <a:solidFill>
                <a:schemeClr val="dk1"/>
              </a:solidFill>
              <a:latin typeface="DM Sans"/>
              <a:ea typeface="DM Sans"/>
              <a:cs typeface="DM Sans"/>
              <a:sym typeface="DM Sans"/>
            </a:endParaRPr>
          </a:p>
        </p:txBody>
      </p:sp>
      <p:pic>
        <p:nvPicPr>
          <p:cNvPr id="312" name="Google Shape;312;p59"/>
          <p:cNvPicPr preferRelativeResize="0"/>
          <p:nvPr/>
        </p:nvPicPr>
        <p:blipFill>
          <a:blip r:embed="rId5">
            <a:alphaModFix/>
          </a:blip>
          <a:stretch>
            <a:fillRect/>
          </a:stretch>
        </p:blipFill>
        <p:spPr>
          <a:xfrm>
            <a:off x="6064262" y="1223300"/>
            <a:ext cx="2861875" cy="1225650"/>
          </a:xfrm>
          <a:prstGeom prst="rect">
            <a:avLst/>
          </a:prstGeom>
          <a:noFill/>
          <a:ln>
            <a:noFill/>
          </a:ln>
        </p:spPr>
      </p:pic>
      <p:pic>
        <p:nvPicPr>
          <p:cNvPr id="313" name="Google Shape;313;p59"/>
          <p:cNvPicPr preferRelativeResize="0"/>
          <p:nvPr/>
        </p:nvPicPr>
        <p:blipFill>
          <a:blip r:embed="rId6">
            <a:alphaModFix/>
          </a:blip>
          <a:stretch>
            <a:fillRect/>
          </a:stretch>
        </p:blipFill>
        <p:spPr>
          <a:xfrm>
            <a:off x="1000163" y="2799575"/>
            <a:ext cx="3896725" cy="1892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6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19" name="Google Shape;319;p60"/>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API - Python</a:t>
            </a:r>
            <a:endParaRPr b="1" sz="4000">
              <a:solidFill>
                <a:schemeClr val="dk1"/>
              </a:solidFill>
              <a:latin typeface="DM Sans"/>
              <a:ea typeface="DM Sans"/>
              <a:cs typeface="DM Sans"/>
              <a:sym typeface="DM Sans"/>
            </a:endParaRPr>
          </a:p>
        </p:txBody>
      </p:sp>
      <p:sp>
        <p:nvSpPr>
          <p:cNvPr id="320" name="Google Shape;320;p60"/>
          <p:cNvSpPr txBox="1"/>
          <p:nvPr/>
        </p:nvSpPr>
        <p:spPr>
          <a:xfrm>
            <a:off x="362225" y="1781575"/>
            <a:ext cx="41673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Agora podemos transformar os dados em um DataFrame do Pandas:</a:t>
            </a:r>
            <a:endParaRPr sz="1350">
              <a:solidFill>
                <a:schemeClr val="dk1"/>
              </a:solidFill>
              <a:latin typeface="DM Sans"/>
              <a:ea typeface="DM Sans"/>
              <a:cs typeface="DM Sans"/>
              <a:sym typeface="DM Sans"/>
            </a:endParaRPr>
          </a:p>
        </p:txBody>
      </p:sp>
      <p:pic>
        <p:nvPicPr>
          <p:cNvPr id="321" name="Google Shape;321;p60"/>
          <p:cNvPicPr preferRelativeResize="0"/>
          <p:nvPr/>
        </p:nvPicPr>
        <p:blipFill>
          <a:blip r:embed="rId4">
            <a:alphaModFix/>
          </a:blip>
          <a:stretch>
            <a:fillRect/>
          </a:stretch>
        </p:blipFill>
        <p:spPr>
          <a:xfrm>
            <a:off x="1056639" y="2571750"/>
            <a:ext cx="2484874" cy="1961876"/>
          </a:xfrm>
          <a:prstGeom prst="rect">
            <a:avLst/>
          </a:prstGeom>
          <a:noFill/>
          <a:ln>
            <a:noFill/>
          </a:ln>
        </p:spPr>
      </p:pic>
      <p:pic>
        <p:nvPicPr>
          <p:cNvPr id="322" name="Google Shape;322;p60"/>
          <p:cNvPicPr preferRelativeResize="0"/>
          <p:nvPr/>
        </p:nvPicPr>
        <p:blipFill>
          <a:blip r:embed="rId5">
            <a:alphaModFix/>
          </a:blip>
          <a:stretch>
            <a:fillRect/>
          </a:stretch>
        </p:blipFill>
        <p:spPr>
          <a:xfrm>
            <a:off x="4031550" y="2593750"/>
            <a:ext cx="3979750" cy="1917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6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28" name="Google Shape;328;p61"/>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API - Python</a:t>
            </a:r>
            <a:endParaRPr b="1" sz="4000">
              <a:solidFill>
                <a:schemeClr val="dk1"/>
              </a:solidFill>
              <a:latin typeface="DM Sans"/>
              <a:ea typeface="DM Sans"/>
              <a:cs typeface="DM Sans"/>
              <a:sym typeface="DM Sans"/>
            </a:endParaRPr>
          </a:p>
        </p:txBody>
      </p:sp>
      <p:sp>
        <p:nvSpPr>
          <p:cNvPr id="329" name="Google Shape;329;p61"/>
          <p:cNvSpPr txBox="1"/>
          <p:nvPr/>
        </p:nvSpPr>
        <p:spPr>
          <a:xfrm>
            <a:off x="362225" y="1733825"/>
            <a:ext cx="41673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Exemplo de tratamento para selecionar corretamente os dados:</a:t>
            </a:r>
            <a:endParaRPr sz="1350">
              <a:solidFill>
                <a:schemeClr val="dk1"/>
              </a:solidFill>
              <a:latin typeface="DM Sans"/>
              <a:ea typeface="DM Sans"/>
              <a:cs typeface="DM Sans"/>
              <a:sym typeface="DM Sans"/>
            </a:endParaRPr>
          </a:p>
        </p:txBody>
      </p:sp>
      <p:pic>
        <p:nvPicPr>
          <p:cNvPr id="330" name="Google Shape;330;p61"/>
          <p:cNvPicPr preferRelativeResize="0"/>
          <p:nvPr/>
        </p:nvPicPr>
        <p:blipFill>
          <a:blip r:embed="rId4">
            <a:alphaModFix/>
          </a:blip>
          <a:stretch>
            <a:fillRect/>
          </a:stretch>
        </p:blipFill>
        <p:spPr>
          <a:xfrm>
            <a:off x="4386075" y="1455225"/>
            <a:ext cx="4309674" cy="30051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335" name="Google Shape;335;p62"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336" name="Google Shape;336;p62"/>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37" name="Google Shape;337;p62"/>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1" name="Shape 341"/>
        <p:cNvGrpSpPr/>
        <p:nvPr/>
      </p:nvGrpSpPr>
      <p:grpSpPr>
        <a:xfrm>
          <a:off x="0" y="0"/>
          <a:ext cx="0" cy="0"/>
          <a:chOff x="0" y="0"/>
          <a:chExt cx="0" cy="0"/>
        </a:xfrm>
      </p:grpSpPr>
      <p:sp>
        <p:nvSpPr>
          <p:cNvPr id="342" name="Google Shape;342;p63"/>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43" name="Google Shape;343;p63"/>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344" name="Google Shape;344;p63"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37"/>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33" name="Google Shape;133;p37"/>
          <p:cNvSpPr txBox="1"/>
          <p:nvPr/>
        </p:nvSpPr>
        <p:spPr>
          <a:xfrm>
            <a:off x="370675" y="2368625"/>
            <a:ext cx="26580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Visualização de dados</a:t>
            </a:r>
            <a:endParaRPr sz="1350">
              <a:solidFill>
                <a:schemeClr val="lt1"/>
              </a:solidFill>
              <a:latin typeface="DM Sans"/>
              <a:ea typeface="DM Sans"/>
              <a:cs typeface="DM Sans"/>
              <a:sym typeface="DM Sans"/>
            </a:endParaRPr>
          </a:p>
        </p:txBody>
      </p:sp>
      <p:pic>
        <p:nvPicPr>
          <p:cNvPr id="134" name="Google Shape;134;p37"/>
          <p:cNvPicPr preferRelativeResize="0"/>
          <p:nvPr/>
        </p:nvPicPr>
        <p:blipFill>
          <a:blip r:embed="rId3">
            <a:alphaModFix/>
          </a:blip>
          <a:stretch>
            <a:fillRect/>
          </a:stretch>
        </p:blipFill>
        <p:spPr>
          <a:xfrm>
            <a:off x="2991697" y="2278100"/>
            <a:ext cx="2109063" cy="2309075"/>
          </a:xfrm>
          <a:prstGeom prst="rect">
            <a:avLst/>
          </a:prstGeom>
          <a:noFill/>
          <a:ln>
            <a:noFill/>
          </a:ln>
        </p:spPr>
      </p:pic>
      <p:pic>
        <p:nvPicPr>
          <p:cNvPr id="135" name="Google Shape;135;p37"/>
          <p:cNvPicPr preferRelativeResize="0"/>
          <p:nvPr/>
        </p:nvPicPr>
        <p:blipFill>
          <a:blip r:embed="rId4">
            <a:alphaModFix/>
          </a:blip>
          <a:stretch>
            <a:fillRect/>
          </a:stretch>
        </p:blipFill>
        <p:spPr>
          <a:xfrm>
            <a:off x="5858131" y="2278100"/>
            <a:ext cx="2887191" cy="23090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4"/>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Alertas e Schedule</a:t>
            </a:r>
            <a:endParaRPr b="1" sz="4000">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65"/>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355" name="Google Shape;355;p6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56" name="Google Shape;356;p65"/>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Alertas</a:t>
            </a:r>
            <a:endParaRPr b="1" sz="4000">
              <a:solidFill>
                <a:schemeClr val="dk1"/>
              </a:solidFill>
              <a:latin typeface="DM Sans"/>
              <a:ea typeface="DM Sans"/>
              <a:cs typeface="DM Sans"/>
              <a:sym typeface="DM Sans"/>
            </a:endParaRPr>
          </a:p>
        </p:txBody>
      </p:sp>
      <p:sp>
        <p:nvSpPr>
          <p:cNvPr id="357" name="Google Shape;357;p65"/>
          <p:cNvSpPr txBox="1"/>
          <p:nvPr/>
        </p:nvSpPr>
        <p:spPr>
          <a:xfrm>
            <a:off x="362225" y="1781575"/>
            <a:ext cx="4460700" cy="302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Alertas ajudam a garantir que o processo de ETL seja executado sem problemas, confiabilidade nos processos e a minimizar o tempo de inatividade do sistema.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Existem várias ferramentas e técnicas disponíveis para criar alertas no processo de ETL, incluindo:</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envio de e-mails,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mensagens de texto,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notificações de desktop,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alertas sonoros.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66"/>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363" name="Google Shape;363;p6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64" name="Google Shape;364;p66"/>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Alertas</a:t>
            </a:r>
            <a:endParaRPr b="1" sz="4000">
              <a:solidFill>
                <a:schemeClr val="dk1"/>
              </a:solidFill>
              <a:latin typeface="DM Sans"/>
              <a:ea typeface="DM Sans"/>
              <a:cs typeface="DM Sans"/>
              <a:sym typeface="DM Sans"/>
            </a:endParaRPr>
          </a:p>
        </p:txBody>
      </p:sp>
      <p:sp>
        <p:nvSpPr>
          <p:cNvPr id="365" name="Google Shape;365;p66"/>
          <p:cNvSpPr txBox="1"/>
          <p:nvPr/>
        </p:nvSpPr>
        <p:spPr>
          <a:xfrm>
            <a:off x="362225" y="1781575"/>
            <a:ext cx="44607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Algumas situações em que os alertas podem ser úteis no processo de ETL incluem:</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Falhas na extração</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Erros de transformação</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Dados ou dependências ausentes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Atrasos na carga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67"/>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371" name="Google Shape;371;p6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72" name="Google Shape;372;p67"/>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Alertas</a:t>
            </a:r>
            <a:endParaRPr b="1" sz="4000">
              <a:solidFill>
                <a:schemeClr val="dk1"/>
              </a:solidFill>
              <a:latin typeface="DM Sans"/>
              <a:ea typeface="DM Sans"/>
              <a:cs typeface="DM Sans"/>
              <a:sym typeface="DM Sans"/>
            </a:endParaRPr>
          </a:p>
        </p:txBody>
      </p:sp>
      <p:sp>
        <p:nvSpPr>
          <p:cNvPr id="373" name="Google Shape;373;p67"/>
          <p:cNvSpPr txBox="1"/>
          <p:nvPr/>
        </p:nvSpPr>
        <p:spPr>
          <a:xfrm>
            <a:off x="362225" y="1781575"/>
            <a:ext cx="44607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Relembrando o desafio da aula Fundamentos de programação III usando a biblioteca plyer:</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374" name="Google Shape;374;p67"/>
          <p:cNvPicPr preferRelativeResize="0"/>
          <p:nvPr/>
        </p:nvPicPr>
        <p:blipFill>
          <a:blip r:embed="rId5">
            <a:alphaModFix/>
          </a:blip>
          <a:stretch>
            <a:fillRect/>
          </a:stretch>
        </p:blipFill>
        <p:spPr>
          <a:xfrm>
            <a:off x="423825" y="2532225"/>
            <a:ext cx="3976125" cy="2204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68"/>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380" name="Google Shape;380;p6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81" name="Google Shape;381;p68"/>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Schedule</a:t>
            </a:r>
            <a:endParaRPr b="1" sz="4000">
              <a:solidFill>
                <a:schemeClr val="dk1"/>
              </a:solidFill>
              <a:latin typeface="DM Sans"/>
              <a:ea typeface="DM Sans"/>
              <a:cs typeface="DM Sans"/>
              <a:sym typeface="DM Sans"/>
            </a:endParaRPr>
          </a:p>
        </p:txBody>
      </p:sp>
      <p:sp>
        <p:nvSpPr>
          <p:cNvPr id="382" name="Google Shape;382;p68"/>
          <p:cNvSpPr txBox="1"/>
          <p:nvPr/>
        </p:nvSpPr>
        <p:spPr>
          <a:xfrm>
            <a:off x="362225" y="1781575"/>
            <a:ext cx="44607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latin typeface="DM Sans"/>
                <a:ea typeface="DM Sans"/>
                <a:cs typeface="DM Sans"/>
                <a:sym typeface="DM Sans"/>
              </a:rPr>
              <a:t>Cronograma</a:t>
            </a:r>
            <a:r>
              <a:rPr lang="pt-BR" sz="1350">
                <a:solidFill>
                  <a:schemeClr val="dk1"/>
                </a:solidFill>
                <a:latin typeface="DM Sans"/>
                <a:ea typeface="DM Sans"/>
                <a:cs typeface="DM Sans"/>
                <a:sym typeface="DM Sans"/>
              </a:rPr>
              <a:t> (ou schedule, em inglês) refere-se a um plano ou calendário que determina quando e com que frequência o processo ETL deve ser executado. </a:t>
            </a:r>
            <a:r>
              <a:rPr b="1" lang="pt-BR" sz="1350">
                <a:solidFill>
                  <a:schemeClr val="dk1"/>
                </a:solidFill>
                <a:latin typeface="DM Sans"/>
                <a:ea typeface="DM Sans"/>
                <a:cs typeface="DM Sans"/>
                <a:sym typeface="DM Sans"/>
              </a:rPr>
              <a:t>O cronograma é uma parte crítica do processo ETL, pois ajuda a garantir que os dados sejam atualizados regularmente.</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383" name="Google Shape;383;p68"/>
          <p:cNvPicPr preferRelativeResize="0"/>
          <p:nvPr/>
        </p:nvPicPr>
        <p:blipFill>
          <a:blip r:embed="rId5">
            <a:alphaModFix/>
          </a:blip>
          <a:stretch>
            <a:fillRect/>
          </a:stretch>
        </p:blipFill>
        <p:spPr>
          <a:xfrm>
            <a:off x="5961250" y="1543775"/>
            <a:ext cx="3067900" cy="1730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69"/>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389" name="Google Shape;389;p6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90" name="Google Shape;390;p69"/>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Schedule</a:t>
            </a:r>
            <a:endParaRPr b="1" sz="4000">
              <a:solidFill>
                <a:schemeClr val="dk1"/>
              </a:solidFill>
              <a:latin typeface="DM Sans"/>
              <a:ea typeface="DM Sans"/>
              <a:cs typeface="DM Sans"/>
              <a:sym typeface="DM Sans"/>
            </a:endParaRPr>
          </a:p>
        </p:txBody>
      </p:sp>
      <p:sp>
        <p:nvSpPr>
          <p:cNvPr id="391" name="Google Shape;391;p69"/>
          <p:cNvSpPr txBox="1"/>
          <p:nvPr/>
        </p:nvSpPr>
        <p:spPr>
          <a:xfrm>
            <a:off x="362225" y="1781575"/>
            <a:ext cx="4460700" cy="254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a:t>
            </a:r>
            <a:r>
              <a:rPr b="1" lang="pt-BR" sz="1350">
                <a:solidFill>
                  <a:schemeClr val="dk1"/>
                </a:solidFill>
                <a:latin typeface="DM Sans"/>
                <a:ea typeface="DM Sans"/>
                <a:cs typeface="DM Sans"/>
                <a:sym typeface="DM Sans"/>
              </a:rPr>
              <a:t>cronograma</a:t>
            </a:r>
            <a:r>
              <a:rPr lang="pt-BR" sz="1350">
                <a:solidFill>
                  <a:schemeClr val="dk1"/>
                </a:solidFill>
                <a:latin typeface="DM Sans"/>
                <a:ea typeface="DM Sans"/>
                <a:cs typeface="DM Sans"/>
                <a:sym typeface="DM Sans"/>
              </a:rPr>
              <a:t> pode ser configurado para executar o processo ETL em:</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b="1" lang="pt-BR" sz="1350">
                <a:solidFill>
                  <a:schemeClr val="dk1"/>
                </a:solidFill>
                <a:latin typeface="DM Sans"/>
                <a:ea typeface="DM Sans"/>
                <a:cs typeface="DM Sans"/>
                <a:sym typeface="DM Sans"/>
              </a:rPr>
              <a:t>intervalos regulares</a:t>
            </a:r>
            <a:r>
              <a:rPr lang="pt-BR" sz="1350">
                <a:solidFill>
                  <a:schemeClr val="dk1"/>
                </a:solidFill>
                <a:latin typeface="DM Sans"/>
                <a:ea typeface="DM Sans"/>
                <a:cs typeface="DM Sans"/>
                <a:sym typeface="DM Sans"/>
              </a:rPr>
              <a:t>, como diariamente, semanalmente ou mensalmente.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b="1" lang="pt-BR" sz="1350">
                <a:solidFill>
                  <a:schemeClr val="dk1"/>
                </a:solidFill>
                <a:latin typeface="DM Sans"/>
                <a:ea typeface="DM Sans"/>
                <a:cs typeface="DM Sans"/>
                <a:sym typeface="DM Sans"/>
              </a:rPr>
              <a:t>baseado em eventos</a:t>
            </a:r>
            <a:r>
              <a:rPr lang="pt-BR" sz="1350">
                <a:solidFill>
                  <a:schemeClr val="dk1"/>
                </a:solidFill>
                <a:latin typeface="DM Sans"/>
                <a:ea typeface="DM Sans"/>
                <a:cs typeface="DM Sans"/>
                <a:sym typeface="DM Sans"/>
              </a:rPr>
              <a:t> ou em </a:t>
            </a:r>
            <a:r>
              <a:rPr b="1" lang="pt-BR" sz="1350">
                <a:solidFill>
                  <a:schemeClr val="dk1"/>
                </a:solidFill>
                <a:latin typeface="DM Sans"/>
                <a:ea typeface="DM Sans"/>
                <a:cs typeface="DM Sans"/>
                <a:sym typeface="DM Sans"/>
              </a:rPr>
              <a:t>pipeline</a:t>
            </a:r>
            <a:r>
              <a:rPr lang="pt-BR" sz="1350">
                <a:solidFill>
                  <a:schemeClr val="dk1"/>
                </a:solidFill>
                <a:latin typeface="DM Sans"/>
                <a:ea typeface="DM Sans"/>
                <a:cs typeface="DM Sans"/>
                <a:sym typeface="DM Sans"/>
              </a:rPr>
              <a:t>, como a disponibilidade de novos dados ou a conclusão de uma tarefa específica em um sistema externo.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p:txBody>
      </p:sp>
      <p:pic>
        <p:nvPicPr>
          <p:cNvPr id="392" name="Google Shape;392;p69"/>
          <p:cNvPicPr preferRelativeResize="0"/>
          <p:nvPr/>
        </p:nvPicPr>
        <p:blipFill rotWithShape="1">
          <a:blip r:embed="rId5">
            <a:alphaModFix/>
          </a:blip>
          <a:srcRect b="0" l="0" r="0" t="11134"/>
          <a:stretch/>
        </p:blipFill>
        <p:spPr>
          <a:xfrm>
            <a:off x="5164075" y="1913375"/>
            <a:ext cx="3798075" cy="1715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70"/>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398" name="Google Shape;398;p7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99" name="Google Shape;399;p70"/>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Schedule</a:t>
            </a:r>
            <a:endParaRPr b="1" sz="4000">
              <a:solidFill>
                <a:schemeClr val="dk1"/>
              </a:solidFill>
              <a:latin typeface="DM Sans"/>
              <a:ea typeface="DM Sans"/>
              <a:cs typeface="DM Sans"/>
              <a:sym typeface="DM Sans"/>
            </a:endParaRPr>
          </a:p>
        </p:txBody>
      </p:sp>
      <p:sp>
        <p:nvSpPr>
          <p:cNvPr id="400" name="Google Shape;400;p70"/>
          <p:cNvSpPr txBox="1"/>
          <p:nvPr/>
        </p:nvSpPr>
        <p:spPr>
          <a:xfrm>
            <a:off x="362225" y="1781575"/>
            <a:ext cx="44607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Existem várias maneiras de criar um cronograma em Python, como por exemplo a biblioteca schedule</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401" name="Google Shape;401;p70"/>
          <p:cNvPicPr preferRelativeResize="0"/>
          <p:nvPr/>
        </p:nvPicPr>
        <p:blipFill>
          <a:blip r:embed="rId5">
            <a:alphaModFix/>
          </a:blip>
          <a:stretch>
            <a:fillRect/>
          </a:stretch>
        </p:blipFill>
        <p:spPr>
          <a:xfrm>
            <a:off x="4997525" y="731263"/>
            <a:ext cx="3964626" cy="3680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7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07" name="Google Shape;407;p71"/>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Alertas e Schedule</a:t>
            </a:r>
            <a:endParaRPr b="1" sz="4000">
              <a:solidFill>
                <a:schemeClr val="dk1"/>
              </a:solidFill>
              <a:latin typeface="DM Sans"/>
              <a:ea typeface="DM Sans"/>
              <a:cs typeface="DM Sans"/>
              <a:sym typeface="DM Sans"/>
            </a:endParaRPr>
          </a:p>
        </p:txBody>
      </p:sp>
      <p:sp>
        <p:nvSpPr>
          <p:cNvPr id="408" name="Google Shape;408;p71"/>
          <p:cNvSpPr txBox="1"/>
          <p:nvPr/>
        </p:nvSpPr>
        <p:spPr>
          <a:xfrm>
            <a:off x="362225" y="1781575"/>
            <a:ext cx="44607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Existem diversas ferramentas mais robustas para o controle de processos, entre elas: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Apache Airflow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Jenkins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Dagster</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409" name="Google Shape;409;p71"/>
          <p:cNvPicPr preferRelativeResize="0"/>
          <p:nvPr/>
        </p:nvPicPr>
        <p:blipFill>
          <a:blip r:embed="rId4">
            <a:alphaModFix/>
          </a:blip>
          <a:stretch>
            <a:fillRect/>
          </a:stretch>
        </p:blipFill>
        <p:spPr>
          <a:xfrm>
            <a:off x="5818288" y="583250"/>
            <a:ext cx="2565126" cy="990950"/>
          </a:xfrm>
          <a:prstGeom prst="rect">
            <a:avLst/>
          </a:prstGeom>
          <a:noFill/>
          <a:ln>
            <a:noFill/>
          </a:ln>
        </p:spPr>
      </p:pic>
      <p:pic>
        <p:nvPicPr>
          <p:cNvPr id="410" name="Google Shape;410;p71"/>
          <p:cNvPicPr preferRelativeResize="0"/>
          <p:nvPr/>
        </p:nvPicPr>
        <p:blipFill>
          <a:blip r:embed="rId5">
            <a:alphaModFix/>
          </a:blip>
          <a:stretch>
            <a:fillRect/>
          </a:stretch>
        </p:blipFill>
        <p:spPr>
          <a:xfrm>
            <a:off x="6139375" y="3470300"/>
            <a:ext cx="2043499" cy="1021750"/>
          </a:xfrm>
          <a:prstGeom prst="rect">
            <a:avLst/>
          </a:prstGeom>
          <a:noFill/>
          <a:ln>
            <a:noFill/>
          </a:ln>
        </p:spPr>
      </p:pic>
      <p:pic>
        <p:nvPicPr>
          <p:cNvPr id="411" name="Google Shape;411;p71"/>
          <p:cNvPicPr preferRelativeResize="0"/>
          <p:nvPr/>
        </p:nvPicPr>
        <p:blipFill>
          <a:blip r:embed="rId6">
            <a:alphaModFix/>
          </a:blip>
          <a:stretch>
            <a:fillRect/>
          </a:stretch>
        </p:blipFill>
        <p:spPr>
          <a:xfrm>
            <a:off x="6079088" y="1841137"/>
            <a:ext cx="2043500" cy="143045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0" name="Shape 420"/>
        <p:cNvGrpSpPr/>
        <p:nvPr/>
      </p:nvGrpSpPr>
      <p:grpSpPr>
        <a:xfrm>
          <a:off x="0" y="0"/>
          <a:ext cx="0" cy="0"/>
          <a:chOff x="0" y="0"/>
          <a:chExt cx="0" cy="0"/>
        </a:xfrm>
      </p:grpSpPr>
      <p:sp>
        <p:nvSpPr>
          <p:cNvPr id="421" name="Google Shape;421;p7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422" name="Google Shape;422;p73"/>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3"/>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424" name="Google Shape;424;p73"/>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425" name="Google Shape;425;p73"/>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6" name="Google Shape;426;p73"/>
          <p:cNvCxnSpPr>
            <a:stCxn id="427" idx="6"/>
            <a:endCxn id="422"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428" name="Google Shape;428;p73"/>
          <p:cNvCxnSpPr>
            <a:stCxn id="422" idx="6"/>
            <a:endCxn id="425"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429" name="Google Shape;429;p73"/>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430" name="Google Shape;430;p73"/>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431" name="Google Shape;431;p73"/>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432" name="Google Shape;432;p73"/>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433" name="Google Shape;433;p73"/>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434" name="Google Shape;434;p73"/>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435" name="Google Shape;435;p73"/>
          <p:cNvGrpSpPr/>
          <p:nvPr/>
        </p:nvGrpSpPr>
        <p:grpSpPr>
          <a:xfrm>
            <a:off x="1731113" y="1953850"/>
            <a:ext cx="587100" cy="600300"/>
            <a:chOff x="1731113" y="1953850"/>
            <a:chExt cx="587100" cy="600300"/>
          </a:xfrm>
        </p:grpSpPr>
        <p:sp>
          <p:nvSpPr>
            <p:cNvPr id="427" name="Google Shape;427;p73"/>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3"/>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4"/>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442" name="Google Shape;442;p74"/>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443" name="Google Shape;443;p74"/>
          <p:cNvGrpSpPr/>
          <p:nvPr/>
        </p:nvGrpSpPr>
        <p:grpSpPr>
          <a:xfrm>
            <a:off x="1527125" y="2646775"/>
            <a:ext cx="3705225" cy="923925"/>
            <a:chOff x="4463725" y="2301200"/>
            <a:chExt cx="3705225" cy="923925"/>
          </a:xfrm>
        </p:grpSpPr>
        <p:pic>
          <p:nvPicPr>
            <p:cNvPr id="444" name="Google Shape;444;p74"/>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445" name="Google Shape;445;p74"/>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446" name="Google Shape;446;p74"/>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447" name="Google Shape;447;p74"/>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448" name="Google Shape;448;p74"/>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grpSp>
        <p:nvGrpSpPr>
          <p:cNvPr id="453" name="Google Shape;453;p75"/>
          <p:cNvGrpSpPr/>
          <p:nvPr/>
        </p:nvGrpSpPr>
        <p:grpSpPr>
          <a:xfrm>
            <a:off x="485699" y="483080"/>
            <a:ext cx="401297" cy="401297"/>
            <a:chOff x="7208351" y="2467173"/>
            <a:chExt cx="738900" cy="738900"/>
          </a:xfrm>
        </p:grpSpPr>
        <p:sp>
          <p:nvSpPr>
            <p:cNvPr id="454" name="Google Shape;454;p75"/>
            <p:cNvSpPr/>
            <p:nvPr/>
          </p:nvSpPr>
          <p:spPr>
            <a:xfrm>
              <a:off x="7208351"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5" name="Google Shape;455;p75"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456" name="Google Shape;456;p75"/>
          <p:cNvSpPr txBox="1"/>
          <p:nvPr/>
        </p:nvSpPr>
        <p:spPr>
          <a:xfrm>
            <a:off x="414275"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Descrição projeto final</a:t>
            </a:r>
            <a:endParaRPr b="1" sz="4000">
              <a:solidFill>
                <a:schemeClr val="dk1"/>
              </a:solidFill>
              <a:latin typeface="DM Sans"/>
              <a:ea typeface="DM Sans"/>
              <a:cs typeface="DM Sans"/>
              <a:sym typeface="DM Sans"/>
            </a:endParaRPr>
          </a:p>
        </p:txBody>
      </p:sp>
      <p:pic>
        <p:nvPicPr>
          <p:cNvPr id="457" name="Google Shape;457;p7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58" name="Google Shape;458;p75"/>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PROJETO FINAL</a:t>
            </a:r>
            <a:endParaRPr>
              <a:latin typeface="DM Sans"/>
              <a:ea typeface="DM Sans"/>
              <a:cs typeface="DM Sans"/>
              <a:sym typeface="DM Sans"/>
            </a:endParaRPr>
          </a:p>
        </p:txBody>
      </p:sp>
      <p:sp>
        <p:nvSpPr>
          <p:cNvPr id="459" name="Google Shape;459;p75"/>
          <p:cNvSpPr txBox="1"/>
          <p:nvPr/>
        </p:nvSpPr>
        <p:spPr>
          <a:xfrm>
            <a:off x="4724400" y="1638275"/>
            <a:ext cx="4154100" cy="215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latin typeface="DM Sans"/>
                <a:ea typeface="DM Sans"/>
                <a:cs typeface="DM Sans"/>
                <a:sym typeface="DM Sans"/>
              </a:rPr>
              <a:t>Suas etapas são:</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b="1" lang="pt-BR" sz="1350">
                <a:solidFill>
                  <a:schemeClr val="dk1"/>
                </a:solidFill>
                <a:latin typeface="DM Sans"/>
                <a:ea typeface="DM Sans"/>
                <a:cs typeface="DM Sans"/>
                <a:sym typeface="DM Sans"/>
              </a:rPr>
              <a:t>Escolher uma API da lista disponível;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b="1" lang="pt-BR" sz="1350">
                <a:solidFill>
                  <a:schemeClr val="dk1"/>
                </a:solidFill>
                <a:latin typeface="DM Sans"/>
                <a:ea typeface="DM Sans"/>
                <a:cs typeface="DM Sans"/>
                <a:sym typeface="DM Sans"/>
              </a:rPr>
              <a:t>Fazer a extração de pelo menos 3 tabelas;</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Realizar os tratamentos devidos das tabelas; </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Adicionar os dados tratados em um banco de dados para consulta; </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Validar as tabelas disponibilizadas. </a:t>
            </a:r>
            <a:endParaRPr sz="1350">
              <a:solidFill>
                <a:schemeClr val="dk2"/>
              </a:solidFill>
              <a:latin typeface="DM Sans"/>
              <a:ea typeface="DM Sans"/>
              <a:cs typeface="DM Sans"/>
              <a:sym typeface="DM Sans"/>
            </a:endParaRPr>
          </a:p>
          <a:p>
            <a:pPr indent="0" lvl="0" marL="457200" rtl="0" algn="l">
              <a:lnSpc>
                <a:spcPct val="100000"/>
              </a:lnSpc>
              <a:spcBef>
                <a:spcPts val="800"/>
              </a:spcBef>
              <a:spcAft>
                <a:spcPts val="800"/>
              </a:spcAft>
              <a:buNone/>
            </a:pPr>
            <a:r>
              <a:t/>
            </a:r>
            <a:endParaRPr sz="1350">
              <a:solidFill>
                <a:schemeClr val="dk2"/>
              </a:solidFill>
              <a:latin typeface="DM Sans"/>
              <a:ea typeface="DM Sans"/>
              <a:cs typeface="DM Sans"/>
              <a:sym typeface="DM Sans"/>
            </a:endParaRPr>
          </a:p>
        </p:txBody>
      </p:sp>
      <p:sp>
        <p:nvSpPr>
          <p:cNvPr id="460" name="Google Shape;460;p75"/>
          <p:cNvSpPr txBox="1"/>
          <p:nvPr/>
        </p:nvSpPr>
        <p:spPr>
          <a:xfrm>
            <a:off x="457350" y="1654625"/>
            <a:ext cx="3834600" cy="2219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350">
                <a:latin typeface="DM Sans"/>
                <a:ea typeface="DM Sans"/>
                <a:cs typeface="DM Sans"/>
                <a:sym typeface="DM Sans"/>
              </a:rPr>
              <a:t>Objetivos gerais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Construção de um pipeline de dados, que consiste em várias etapas: extração, tratamentos, alertas, deploy e documentação. </a:t>
            </a:r>
            <a:endParaRPr sz="1350">
              <a:solidFill>
                <a:schemeClr val="dk2"/>
              </a:solidFill>
              <a:latin typeface="DM Sans"/>
              <a:ea typeface="DM Sans"/>
              <a:cs typeface="DM Sans"/>
              <a:sym typeface="DM Sans"/>
            </a:endParaRPr>
          </a:p>
          <a:p>
            <a:pPr indent="0" lvl="0" marL="0" rtl="0" algn="l">
              <a:lnSpc>
                <a:spcPct val="100000"/>
              </a:lnSpc>
              <a:spcBef>
                <a:spcPts val="800"/>
              </a:spcBef>
              <a:spcAft>
                <a:spcPts val="800"/>
              </a:spcAft>
              <a:buNone/>
            </a:pPr>
            <a:r>
              <a:rPr lang="pt-BR" sz="1350">
                <a:solidFill>
                  <a:schemeClr val="dk2"/>
                </a:solidFill>
                <a:latin typeface="DM Sans"/>
                <a:ea typeface="DM Sans"/>
                <a:cs typeface="DM Sans"/>
                <a:sym typeface="DM Sans"/>
              </a:rPr>
              <a:t>O objetivo geral do projeto é permitir que os dados brutos sejam coletados, processados, analisados e disponibilizados para uso em diferentes áreas de negócios</a:t>
            </a:r>
            <a:endParaRPr sz="1350">
              <a:solidFill>
                <a:schemeClr val="dk2"/>
              </a:solidFill>
              <a:latin typeface="DM Sans"/>
              <a:ea typeface="DM Sans"/>
              <a:cs typeface="DM Sans"/>
              <a:sym typeface="DM Sans"/>
            </a:endParaRPr>
          </a:p>
        </p:txBody>
      </p:sp>
      <p:sp>
        <p:nvSpPr>
          <p:cNvPr id="461" name="Google Shape;461;p75"/>
          <p:cNvSpPr txBox="1"/>
          <p:nvPr/>
        </p:nvSpPr>
        <p:spPr>
          <a:xfrm>
            <a:off x="4743700" y="3482075"/>
            <a:ext cx="3379800" cy="149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Seu projeto deverá:</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Estar disponível no GitHub;</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Ter Documentação;</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Ter um virtual environment criado para o projeto; </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Ter um sistema de alerta.</a:t>
            </a:r>
            <a:endParaRPr sz="1350">
              <a:solidFill>
                <a:schemeClr val="dk2"/>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grpSp>
        <p:nvGrpSpPr>
          <p:cNvPr id="466" name="Google Shape;466;p76"/>
          <p:cNvGrpSpPr/>
          <p:nvPr/>
        </p:nvGrpSpPr>
        <p:grpSpPr>
          <a:xfrm>
            <a:off x="4202551" y="905623"/>
            <a:ext cx="738900" cy="738900"/>
            <a:chOff x="7208351" y="2467173"/>
            <a:chExt cx="738900" cy="738900"/>
          </a:xfrm>
        </p:grpSpPr>
        <p:sp>
          <p:nvSpPr>
            <p:cNvPr id="467" name="Google Shape;467;p76"/>
            <p:cNvSpPr/>
            <p:nvPr/>
          </p:nvSpPr>
          <p:spPr>
            <a:xfrm>
              <a:off x="7208351"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8" name="Google Shape;468;p76"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469" name="Google Shape;469;p76"/>
          <p:cNvSpPr txBox="1"/>
          <p:nvPr/>
        </p:nvSpPr>
        <p:spPr>
          <a:xfrm>
            <a:off x="1461300" y="192523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Entrega Parcial 1</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2"/>
                </a:solidFill>
                <a:latin typeface="DM Sans"/>
                <a:ea typeface="DM Sans"/>
                <a:cs typeface="DM Sans"/>
                <a:sym typeface="DM Sans"/>
              </a:rPr>
              <a:t>do projeto final</a:t>
            </a:r>
            <a:endParaRPr b="1" sz="4000">
              <a:solidFill>
                <a:schemeClr val="dk2"/>
              </a:solidFill>
              <a:highlight>
                <a:srgbClr val="EAFF6A"/>
              </a:highlight>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grpSp>
        <p:nvGrpSpPr>
          <p:cNvPr id="474" name="Google Shape;474;p77"/>
          <p:cNvGrpSpPr/>
          <p:nvPr/>
        </p:nvGrpSpPr>
        <p:grpSpPr>
          <a:xfrm>
            <a:off x="485699" y="483080"/>
            <a:ext cx="401297" cy="401297"/>
            <a:chOff x="7208351" y="2467173"/>
            <a:chExt cx="738900" cy="738900"/>
          </a:xfrm>
        </p:grpSpPr>
        <p:sp>
          <p:nvSpPr>
            <p:cNvPr id="475" name="Google Shape;475;p77"/>
            <p:cNvSpPr/>
            <p:nvPr/>
          </p:nvSpPr>
          <p:spPr>
            <a:xfrm>
              <a:off x="7208351"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77"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477" name="Google Shape;477;p77"/>
          <p:cNvSpPr txBox="1"/>
          <p:nvPr/>
        </p:nvSpPr>
        <p:spPr>
          <a:xfrm>
            <a:off x="485700" y="861250"/>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Primeira entrega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478" name="Google Shape;478;p7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79" name="Google Shape;479;p77"/>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ENTREGA PARCIAL</a:t>
            </a:r>
            <a:endParaRPr sz="1600">
              <a:solidFill>
                <a:schemeClr val="dk1"/>
              </a:solidFill>
              <a:latin typeface="DM Sans"/>
              <a:ea typeface="DM Sans"/>
              <a:cs typeface="DM Sans"/>
              <a:sym typeface="DM Sans"/>
            </a:endParaRPr>
          </a:p>
        </p:txBody>
      </p:sp>
      <p:sp>
        <p:nvSpPr>
          <p:cNvPr id="480" name="Google Shape;480;p77"/>
          <p:cNvSpPr txBox="1"/>
          <p:nvPr/>
        </p:nvSpPr>
        <p:spPr>
          <a:xfrm>
            <a:off x="4608775" y="1603375"/>
            <a:ext cx="3753300" cy="294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latin typeface="DM Sans"/>
                <a:ea typeface="DM Sans"/>
                <a:cs typeface="DM Sans"/>
                <a:sym typeface="DM Sans"/>
              </a:rPr>
              <a:t>Formato</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O entregável é um link do GitHub para um arquivo .py ou .ipynb com a resolução proposta.</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Utilize o mesmo repositório criado na aula de GIT.   </a:t>
            </a:r>
            <a:endParaRPr sz="1350">
              <a:solidFill>
                <a:schemeClr val="dk2"/>
              </a:solidFill>
              <a:latin typeface="DM Sans"/>
              <a:ea typeface="DM Sans"/>
              <a:cs typeface="DM Sans"/>
              <a:sym typeface="DM Sans"/>
            </a:endParaRPr>
          </a:p>
          <a:p>
            <a:pPr indent="0" lvl="0" marL="0" rtl="0" algn="l">
              <a:spcBef>
                <a:spcPts val="800"/>
              </a:spcBef>
              <a:spcAft>
                <a:spcPts val="0"/>
              </a:spcAft>
              <a:buNone/>
            </a:pPr>
            <a:r>
              <a:rPr b="1" lang="pt-BR" sz="1350">
                <a:solidFill>
                  <a:schemeClr val="dk1"/>
                </a:solidFill>
                <a:latin typeface="DM Sans"/>
                <a:ea typeface="DM Sans"/>
                <a:cs typeface="DM Sans"/>
                <a:sym typeface="DM Sans"/>
              </a:rPr>
              <a:t>Observações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Não é necessário fazer tratamentos das tabelas, salvar no banco de dados ou documentação nesta etapa do projeto.</a:t>
            </a:r>
            <a:endParaRPr sz="1350">
              <a:solidFill>
                <a:schemeClr val="dk2"/>
              </a:solidFill>
              <a:latin typeface="DM Sans"/>
              <a:ea typeface="DM Sans"/>
              <a:cs typeface="DM Sans"/>
              <a:sym typeface="DM Sans"/>
            </a:endParaRPr>
          </a:p>
          <a:p>
            <a:pPr indent="0" lvl="0" marL="0" rtl="0" algn="l">
              <a:lnSpc>
                <a:spcPct val="100000"/>
              </a:lnSpc>
              <a:spcBef>
                <a:spcPts val="800"/>
              </a:spcBef>
              <a:spcAft>
                <a:spcPts val="800"/>
              </a:spcAft>
              <a:buNone/>
            </a:pPr>
            <a:r>
              <a:t/>
            </a:r>
            <a:endParaRPr sz="1350">
              <a:solidFill>
                <a:schemeClr val="dk2"/>
              </a:solidFill>
              <a:latin typeface="DM Sans"/>
              <a:ea typeface="DM Sans"/>
              <a:cs typeface="DM Sans"/>
              <a:sym typeface="DM Sans"/>
            </a:endParaRPr>
          </a:p>
        </p:txBody>
      </p:sp>
      <p:sp>
        <p:nvSpPr>
          <p:cNvPr id="481" name="Google Shape;481;p77"/>
          <p:cNvSpPr txBox="1"/>
          <p:nvPr/>
        </p:nvSpPr>
        <p:spPr>
          <a:xfrm>
            <a:off x="457350" y="1603375"/>
            <a:ext cx="3981600" cy="2467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350">
                <a:latin typeface="DM Sans"/>
                <a:ea typeface="DM Sans"/>
                <a:cs typeface="DM Sans"/>
                <a:sym typeface="DM Sans"/>
              </a:rPr>
              <a:t>Para essa entrega focaremos somente nas etapas de: </a:t>
            </a:r>
            <a:endParaRPr b="1" sz="1350">
              <a:latin typeface="DM Sans"/>
              <a:ea typeface="DM Sans"/>
              <a:cs typeface="DM Sans"/>
              <a:sym typeface="DM Sans"/>
            </a:endParaRPr>
          </a:p>
          <a:p>
            <a:pPr indent="0" lvl="0" marL="0" rtl="0" algn="l">
              <a:lnSpc>
                <a:spcPct val="10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Escolher uma API da lista disponível; </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Fazer a extração de pelo menos 3 tabelas;</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Criar um alerta de erro usando a função alerta() do desafio da aula </a:t>
            </a:r>
            <a:r>
              <a:rPr b="1" lang="pt-BR" sz="1350">
                <a:solidFill>
                  <a:schemeClr val="dk2"/>
                </a:solidFill>
                <a:latin typeface="DM Sans"/>
                <a:ea typeface="DM Sans"/>
                <a:cs typeface="DM Sans"/>
                <a:sym typeface="DM Sans"/>
              </a:rPr>
              <a:t>Fundamentos de programação III.</a:t>
            </a:r>
            <a:endParaRPr b="1" sz="1350">
              <a:solidFill>
                <a:schemeClr val="dk2"/>
              </a:solidFill>
              <a:latin typeface="DM Sans"/>
              <a:ea typeface="DM Sans"/>
              <a:cs typeface="DM Sans"/>
              <a:sym typeface="DM Sans"/>
            </a:endParaRPr>
          </a:p>
          <a:p>
            <a:pPr indent="0" lvl="0" marL="0" rtl="0" algn="l">
              <a:spcBef>
                <a:spcPts val="800"/>
              </a:spcBef>
              <a:spcAft>
                <a:spcPts val="0"/>
              </a:spcAft>
              <a:buNone/>
            </a:pPr>
            <a:r>
              <a:t/>
            </a:r>
            <a:endParaRPr sz="1350">
              <a:solidFill>
                <a:schemeClr val="dk2"/>
              </a:solidFill>
              <a:latin typeface="DM Sans"/>
              <a:ea typeface="DM Sans"/>
              <a:cs typeface="DM Sans"/>
              <a:sym typeface="DM Sans"/>
            </a:endParaRPr>
          </a:p>
          <a:p>
            <a:pPr indent="0" lvl="0" marL="457200" rtl="0" algn="l">
              <a:spcBef>
                <a:spcPts val="800"/>
              </a:spcBef>
              <a:spcAft>
                <a:spcPts val="800"/>
              </a:spcAft>
              <a:buNone/>
            </a:pPr>
            <a:r>
              <a:t/>
            </a:r>
            <a:endParaRPr sz="1350">
              <a:solidFill>
                <a:schemeClr val="dk2"/>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grpSp>
        <p:nvGrpSpPr>
          <p:cNvPr id="486" name="Google Shape;486;p78"/>
          <p:cNvGrpSpPr/>
          <p:nvPr/>
        </p:nvGrpSpPr>
        <p:grpSpPr>
          <a:xfrm>
            <a:off x="485699" y="483080"/>
            <a:ext cx="401297" cy="401297"/>
            <a:chOff x="7208351" y="2467173"/>
            <a:chExt cx="738900" cy="738900"/>
          </a:xfrm>
        </p:grpSpPr>
        <p:sp>
          <p:nvSpPr>
            <p:cNvPr id="487" name="Google Shape;487;p78"/>
            <p:cNvSpPr/>
            <p:nvPr/>
          </p:nvSpPr>
          <p:spPr>
            <a:xfrm>
              <a:off x="7208351"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8" name="Google Shape;488;p78"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489" name="Google Shape;489;p78"/>
          <p:cNvSpPr txBox="1"/>
          <p:nvPr/>
        </p:nvSpPr>
        <p:spPr>
          <a:xfrm>
            <a:off x="414275"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Escolher uma API</a:t>
            </a:r>
            <a:endParaRPr b="1" sz="4000">
              <a:solidFill>
                <a:schemeClr val="dk1"/>
              </a:solidFill>
              <a:latin typeface="DM Sans"/>
              <a:ea typeface="DM Sans"/>
              <a:cs typeface="DM Sans"/>
              <a:sym typeface="DM Sans"/>
            </a:endParaRPr>
          </a:p>
        </p:txBody>
      </p:sp>
      <p:pic>
        <p:nvPicPr>
          <p:cNvPr id="490" name="Google Shape;490;p7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91" name="Google Shape;491;p78"/>
          <p:cNvSpPr txBox="1"/>
          <p:nvPr/>
        </p:nvSpPr>
        <p:spPr>
          <a:xfrm>
            <a:off x="930550" y="468275"/>
            <a:ext cx="319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92" name="Google Shape;492;p78"/>
          <p:cNvSpPr txBox="1"/>
          <p:nvPr/>
        </p:nvSpPr>
        <p:spPr>
          <a:xfrm>
            <a:off x="457350" y="1730825"/>
            <a:ext cx="3834600" cy="1286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350">
                <a:latin typeface="DM Sans"/>
                <a:ea typeface="DM Sans"/>
                <a:cs typeface="DM Sans"/>
                <a:sym typeface="DM Sans"/>
              </a:rPr>
              <a:t>APIs disponíveis: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Brasil API </a:t>
            </a:r>
            <a:r>
              <a:rPr lang="pt-BR" sz="1350">
                <a:solidFill>
                  <a:schemeClr val="dk2"/>
                </a:solidFill>
                <a:latin typeface="DM Sans"/>
                <a:ea typeface="DM Sans"/>
                <a:cs typeface="DM Sans"/>
                <a:sym typeface="DM Sans"/>
              </a:rPr>
              <a:t>-</a:t>
            </a:r>
            <a:r>
              <a:rPr lang="pt-BR" sz="1350" u="sng">
                <a:solidFill>
                  <a:schemeClr val="dk2"/>
                </a:solidFill>
                <a:latin typeface="DM Sans"/>
                <a:ea typeface="DM Sans"/>
                <a:cs typeface="DM Sans"/>
                <a:sym typeface="DM Sans"/>
                <a:hlinkClick r:id="rId5">
                  <a:extLst>
                    <a:ext uri="{A12FA001-AC4F-418D-AE19-62706E023703}">
                      <ahyp:hlinkClr val="tx"/>
                    </a:ext>
                  </a:extLst>
                </a:hlinkClick>
              </a:rPr>
              <a:t> Link</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Rest Coutries</a:t>
            </a:r>
            <a:r>
              <a:rPr lang="pt-BR" sz="1350">
                <a:solidFill>
                  <a:schemeClr val="dk2"/>
                </a:solidFill>
                <a:latin typeface="DM Sans"/>
                <a:ea typeface="DM Sans"/>
                <a:cs typeface="DM Sans"/>
                <a:sym typeface="DM Sans"/>
              </a:rPr>
              <a:t> -</a:t>
            </a:r>
            <a:r>
              <a:rPr lang="pt-BR" sz="1350" u="sng">
                <a:solidFill>
                  <a:schemeClr val="dk2"/>
                </a:solidFill>
                <a:latin typeface="DM Sans"/>
                <a:ea typeface="DM Sans"/>
                <a:cs typeface="DM Sans"/>
                <a:sym typeface="DM Sans"/>
                <a:hlinkClick r:id="rId6">
                  <a:extLst>
                    <a:ext uri="{A12FA001-AC4F-418D-AE19-62706E023703}">
                      <ahyp:hlinkClr val="tx"/>
                    </a:ext>
                  </a:extLst>
                </a:hlinkClick>
              </a:rPr>
              <a:t> Link</a:t>
            </a:r>
            <a:r>
              <a:rPr lang="pt-BR" sz="1350">
                <a:solidFill>
                  <a:schemeClr val="dk2"/>
                </a:solidFill>
                <a:latin typeface="DM Sans"/>
                <a:ea typeface="DM Sans"/>
                <a:cs typeface="DM Sans"/>
                <a:sym typeface="DM Sans"/>
              </a:rPr>
              <a:t> </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PokéAPI</a:t>
            </a:r>
            <a:r>
              <a:rPr lang="pt-BR" sz="1350">
                <a:solidFill>
                  <a:schemeClr val="dk2"/>
                </a:solidFill>
                <a:latin typeface="DM Sans"/>
                <a:ea typeface="DM Sans"/>
                <a:cs typeface="DM Sans"/>
                <a:sym typeface="DM Sans"/>
              </a:rPr>
              <a:t> - </a:t>
            </a:r>
            <a:r>
              <a:rPr lang="pt-BR" sz="1350" u="sng">
                <a:solidFill>
                  <a:schemeClr val="dk2"/>
                </a:solidFill>
                <a:latin typeface="DM Sans"/>
                <a:ea typeface="DM Sans"/>
                <a:cs typeface="DM Sans"/>
                <a:sym typeface="DM Sans"/>
                <a:hlinkClick r:id="rId7">
                  <a:extLst>
                    <a:ext uri="{A12FA001-AC4F-418D-AE19-62706E023703}">
                      <ahyp:hlinkClr val="tx"/>
                    </a:ext>
                  </a:extLst>
                </a:hlinkClick>
              </a:rPr>
              <a:t>Link</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Open Weather Map</a:t>
            </a:r>
            <a:r>
              <a:rPr lang="pt-BR" sz="1350">
                <a:solidFill>
                  <a:schemeClr val="dk2"/>
                </a:solidFill>
                <a:latin typeface="DM Sans"/>
                <a:ea typeface="DM Sans"/>
                <a:cs typeface="DM Sans"/>
                <a:sym typeface="DM Sans"/>
              </a:rPr>
              <a:t> - </a:t>
            </a:r>
            <a:r>
              <a:rPr lang="pt-BR" sz="1350" u="sng">
                <a:solidFill>
                  <a:schemeClr val="dk2"/>
                </a:solidFill>
                <a:latin typeface="DM Sans"/>
                <a:ea typeface="DM Sans"/>
                <a:cs typeface="DM Sans"/>
                <a:sym typeface="DM Sans"/>
                <a:hlinkClick r:id="rId8">
                  <a:extLst>
                    <a:ext uri="{A12FA001-AC4F-418D-AE19-62706E023703}">
                      <ahyp:hlinkClr val="tx"/>
                    </a:ext>
                  </a:extLst>
                </a:hlinkClick>
              </a:rPr>
              <a:t>Link</a:t>
            </a:r>
            <a:endParaRPr sz="1350">
              <a:solidFill>
                <a:schemeClr val="dk2"/>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9"/>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498" name="Google Shape;498;p79"/>
          <p:cNvSpPr txBox="1"/>
          <p:nvPr/>
        </p:nvSpPr>
        <p:spPr>
          <a:xfrm>
            <a:off x="2109143" y="2153663"/>
            <a:ext cx="4925700" cy="1064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Compreender o processo de ETL</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Criação de requests via API</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Conhecer as formas de alertas e schedule</a:t>
            </a:r>
            <a:endParaRPr sz="1350">
              <a:solidFill>
                <a:schemeClr val="lt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grpSp>
        <p:nvGrpSpPr>
          <p:cNvPr id="503" name="Google Shape;503;p80"/>
          <p:cNvGrpSpPr/>
          <p:nvPr/>
        </p:nvGrpSpPr>
        <p:grpSpPr>
          <a:xfrm>
            <a:off x="4202550" y="1278135"/>
            <a:ext cx="738900" cy="738900"/>
            <a:chOff x="4202550" y="994173"/>
            <a:chExt cx="738900" cy="738900"/>
          </a:xfrm>
        </p:grpSpPr>
        <p:sp>
          <p:nvSpPr>
            <p:cNvPr id="504" name="Google Shape;504;p80"/>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05" name="Google Shape;505;p80"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506" name="Google Shape;506;p80"/>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dk1"/>
                </a:solidFill>
                <a:highlight>
                  <a:srgbClr val="EAFF6A"/>
                </a:highlight>
                <a:latin typeface="DM Sans"/>
                <a:ea typeface="DM Sans"/>
                <a:cs typeface="DM Sans"/>
                <a:sym typeface="DM Sans"/>
              </a:rPr>
              <a:t>Ainda quer saber mais?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Recomendamos o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seguinte material</a:t>
            </a:r>
            <a:endParaRPr b="1" sz="3500">
              <a:solidFill>
                <a:schemeClr val="dk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1"/>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Recursos multimídia</a:t>
            </a:r>
            <a:endParaRPr b="1" sz="4000">
              <a:solidFill>
                <a:schemeClr val="dk1"/>
              </a:solidFill>
              <a:latin typeface="DM Sans"/>
              <a:ea typeface="DM Sans"/>
              <a:cs typeface="DM Sans"/>
              <a:sym typeface="DM Sans"/>
            </a:endParaRPr>
          </a:p>
        </p:txBody>
      </p:sp>
      <p:grpSp>
        <p:nvGrpSpPr>
          <p:cNvPr id="512" name="Google Shape;512;p81"/>
          <p:cNvGrpSpPr/>
          <p:nvPr/>
        </p:nvGrpSpPr>
        <p:grpSpPr>
          <a:xfrm>
            <a:off x="457358" y="468285"/>
            <a:ext cx="431074" cy="431074"/>
            <a:chOff x="4202550" y="994173"/>
            <a:chExt cx="738900" cy="738900"/>
          </a:xfrm>
        </p:grpSpPr>
        <p:sp>
          <p:nvSpPr>
            <p:cNvPr id="513" name="Google Shape;513;p81"/>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14" name="Google Shape;514;p81"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515" name="Google Shape;515;p81"/>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516" name="Google Shape;516;p81"/>
          <p:cNvSpPr txBox="1"/>
          <p:nvPr/>
        </p:nvSpPr>
        <p:spPr>
          <a:xfrm>
            <a:off x="457350" y="1725800"/>
            <a:ext cx="5129400" cy="4548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u="sng">
                <a:solidFill>
                  <a:schemeClr val="dk2"/>
                </a:solidFill>
                <a:latin typeface="DM Sans"/>
                <a:ea typeface="DM Sans"/>
                <a:cs typeface="DM Sans"/>
                <a:sym typeface="DM Sans"/>
                <a:hlinkClick r:id="rId4">
                  <a:extLst>
                    <a:ext uri="{A12FA001-AC4F-418D-AE19-62706E023703}">
                      <ahyp:hlinkClr val="tx"/>
                    </a:ext>
                  </a:extLst>
                </a:hlinkClick>
              </a:rPr>
              <a:t>ETL vs ELT</a:t>
            </a:r>
            <a:r>
              <a:rPr lang="pt-BR" sz="1350">
                <a:solidFill>
                  <a:schemeClr val="dk2"/>
                </a:solidFill>
                <a:latin typeface="DM Sans"/>
                <a:ea typeface="DM Sans"/>
                <a:cs typeface="DM Sans"/>
                <a:sym typeface="DM Sans"/>
              </a:rPr>
              <a:t> | </a:t>
            </a:r>
            <a:r>
              <a:rPr b="1" lang="pt-BR" sz="1350">
                <a:solidFill>
                  <a:schemeClr val="dk2"/>
                </a:solidFill>
                <a:latin typeface="DM Sans"/>
                <a:ea typeface="DM Sans"/>
                <a:cs typeface="DM Sans"/>
                <a:sym typeface="DM Sans"/>
              </a:rPr>
              <a:t>Kevin Bartley</a:t>
            </a:r>
            <a:endParaRPr b="1" sz="1350">
              <a:solidFill>
                <a:schemeClr val="dk2"/>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2"/>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9"/>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000000"/>
              </a:buClr>
              <a:buSzPts val="1100"/>
              <a:buFont typeface="Arial"/>
              <a:buNone/>
            </a:pPr>
            <a:r>
              <a:rPr b="1" lang="pt-BR" sz="4000">
                <a:solidFill>
                  <a:srgbClr val="EAFF6A"/>
                </a:solidFill>
                <a:latin typeface="DM Sans"/>
                <a:ea typeface="DM Sans"/>
                <a:cs typeface="DM Sans"/>
                <a:sym typeface="DM Sans"/>
              </a:rPr>
              <a:t>ETL</a:t>
            </a:r>
            <a:endParaRPr b="1" sz="4000">
              <a:solidFill>
                <a:srgbClr val="EAFF6A"/>
              </a:solidFill>
              <a:latin typeface="DM Sans"/>
              <a:ea typeface="DM Sans"/>
              <a:cs typeface="DM Sans"/>
              <a:sym typeface="DM Sans"/>
            </a:endParaRPr>
          </a:p>
        </p:txBody>
      </p:sp>
      <p:sp>
        <p:nvSpPr>
          <p:cNvPr id="146" name="Google Shape;146;p3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12.</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40"/>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152" name="Google Shape;152;p40"/>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53" name="Google Shape;153;p40"/>
          <p:cNvSpPr txBox="1"/>
          <p:nvPr/>
        </p:nvSpPr>
        <p:spPr>
          <a:xfrm>
            <a:off x="2530436" y="1482388"/>
            <a:ext cx="4281300" cy="264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lt1"/>
                </a:solidFill>
                <a:latin typeface="DM Sans"/>
                <a:ea typeface="DM Sans"/>
                <a:cs typeface="DM Sans"/>
                <a:sym typeface="DM Sans"/>
              </a:rPr>
              <a:t>Compreender o que é ETL e suas 3 etapas.</a:t>
            </a:r>
            <a:endParaRPr sz="1350">
              <a:solidFill>
                <a:schemeClr val="lt1"/>
              </a:solidFill>
              <a:latin typeface="DM Sans"/>
              <a:ea typeface="DM Sans"/>
              <a:cs typeface="DM Sans"/>
              <a:sym typeface="DM Sans"/>
            </a:endParaRPr>
          </a:p>
          <a:p>
            <a:pPr indent="0" lvl="0" marL="0" rtl="0" algn="l">
              <a:lnSpc>
                <a:spcPct val="115000"/>
              </a:lnSpc>
              <a:spcBef>
                <a:spcPts val="1200"/>
              </a:spcBef>
              <a:spcAft>
                <a:spcPts val="0"/>
              </a:spcAft>
              <a:buNone/>
            </a:pPr>
            <a:r>
              <a:t/>
            </a:r>
            <a:endParaRPr sz="1350">
              <a:solidFill>
                <a:schemeClr val="lt1"/>
              </a:solidFill>
              <a:latin typeface="DM Sans"/>
              <a:ea typeface="DM Sans"/>
              <a:cs typeface="DM Sans"/>
              <a:sym typeface="DM Sans"/>
            </a:endParaRPr>
          </a:p>
          <a:p>
            <a:pPr indent="0" lvl="0" marL="0" rtl="0" algn="l">
              <a:lnSpc>
                <a:spcPct val="115000"/>
              </a:lnSpc>
              <a:spcBef>
                <a:spcPts val="1200"/>
              </a:spcBef>
              <a:spcAft>
                <a:spcPts val="0"/>
              </a:spcAft>
              <a:buNone/>
            </a:pPr>
            <a:r>
              <a:rPr lang="pt-BR" sz="1350">
                <a:solidFill>
                  <a:schemeClr val="lt1"/>
                </a:solidFill>
                <a:latin typeface="DM Sans"/>
                <a:ea typeface="DM Sans"/>
                <a:cs typeface="DM Sans"/>
                <a:sym typeface="DM Sans"/>
              </a:rPr>
              <a:t>Etapa 1: Extração</a:t>
            </a:r>
            <a:endParaRPr sz="1350">
              <a:solidFill>
                <a:schemeClr val="lt1"/>
              </a:solidFill>
              <a:latin typeface="DM Sans"/>
              <a:ea typeface="DM Sans"/>
              <a:cs typeface="DM Sans"/>
              <a:sym typeface="DM Sans"/>
            </a:endParaRPr>
          </a:p>
          <a:p>
            <a:pPr indent="-314325" lvl="1" marL="914400" rtl="0" algn="l">
              <a:lnSpc>
                <a:spcPct val="115000"/>
              </a:lnSpc>
              <a:spcBef>
                <a:spcPts val="1200"/>
              </a:spcBef>
              <a:spcAft>
                <a:spcPts val="0"/>
              </a:spcAft>
              <a:buClr>
                <a:schemeClr val="lt1"/>
              </a:buClr>
              <a:buSzPts val="1350"/>
              <a:buFont typeface="DM Sans"/>
              <a:buChar char="○"/>
            </a:pPr>
            <a:r>
              <a:rPr lang="pt-BR" sz="1350">
                <a:solidFill>
                  <a:schemeClr val="lt1"/>
                </a:solidFill>
                <a:latin typeface="DM Sans"/>
                <a:ea typeface="DM Sans"/>
                <a:cs typeface="DM Sans"/>
                <a:sym typeface="DM Sans"/>
              </a:rPr>
              <a:t>Comunicação com APIs</a:t>
            </a:r>
            <a:endParaRPr sz="1350">
              <a:solidFill>
                <a:schemeClr val="lt1"/>
              </a:solidFill>
              <a:latin typeface="DM Sans"/>
              <a:ea typeface="DM Sans"/>
              <a:cs typeface="DM Sans"/>
              <a:sym typeface="DM Sans"/>
            </a:endParaRPr>
          </a:p>
          <a:p>
            <a:pPr indent="-314325" lvl="1" marL="914400" rtl="0" algn="l">
              <a:lnSpc>
                <a:spcPct val="115000"/>
              </a:lnSpc>
              <a:spcBef>
                <a:spcPts val="0"/>
              </a:spcBef>
              <a:spcAft>
                <a:spcPts val="0"/>
              </a:spcAft>
              <a:buClr>
                <a:schemeClr val="lt1"/>
              </a:buClr>
              <a:buSzPts val="1350"/>
              <a:buFont typeface="DM Sans"/>
              <a:buChar char="○"/>
            </a:pPr>
            <a:r>
              <a:rPr lang="pt-BR" sz="1350">
                <a:solidFill>
                  <a:schemeClr val="lt1"/>
                </a:solidFill>
                <a:latin typeface="DM Sans"/>
                <a:ea typeface="DM Sans"/>
                <a:cs typeface="DM Sans"/>
                <a:sym typeface="DM Sans"/>
              </a:rPr>
              <a:t>Schedule </a:t>
            </a:r>
            <a:endParaRPr sz="1350">
              <a:solidFill>
                <a:schemeClr val="lt1"/>
              </a:solidFill>
              <a:latin typeface="DM Sans"/>
              <a:ea typeface="DM Sans"/>
              <a:cs typeface="DM Sans"/>
              <a:sym typeface="DM Sans"/>
            </a:endParaRPr>
          </a:p>
          <a:p>
            <a:pPr indent="-314325" lvl="1" marL="914400" rtl="0" algn="l">
              <a:lnSpc>
                <a:spcPct val="115000"/>
              </a:lnSpc>
              <a:spcBef>
                <a:spcPts val="0"/>
              </a:spcBef>
              <a:spcAft>
                <a:spcPts val="0"/>
              </a:spcAft>
              <a:buClr>
                <a:schemeClr val="lt1"/>
              </a:buClr>
              <a:buSzPts val="1350"/>
              <a:buFont typeface="DM Sans"/>
              <a:buChar char="○"/>
            </a:pPr>
            <a:r>
              <a:rPr lang="pt-BR" sz="1350">
                <a:solidFill>
                  <a:schemeClr val="lt1"/>
                </a:solidFill>
                <a:latin typeface="DM Sans"/>
                <a:ea typeface="DM Sans"/>
                <a:cs typeface="DM Sans"/>
                <a:sym typeface="DM Sans"/>
              </a:rPr>
              <a:t>Alertas</a:t>
            </a:r>
            <a:endParaRPr sz="1350">
              <a:solidFill>
                <a:schemeClr val="lt1"/>
              </a:solidFill>
              <a:latin typeface="DM Sans"/>
              <a:ea typeface="DM Sans"/>
              <a:cs typeface="DM Sans"/>
              <a:sym typeface="DM Sans"/>
            </a:endParaRPr>
          </a:p>
          <a:p>
            <a:pPr indent="0" lvl="0" marL="0" rtl="0" algn="l">
              <a:spcBef>
                <a:spcPts val="1200"/>
              </a:spcBef>
              <a:spcAft>
                <a:spcPts val="0"/>
              </a:spcAft>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p:txBody>
      </p:sp>
      <p:pic>
        <p:nvPicPr>
          <p:cNvPr id="154" name="Google Shape;154;p40"/>
          <p:cNvPicPr preferRelativeResize="0"/>
          <p:nvPr/>
        </p:nvPicPr>
        <p:blipFill>
          <a:blip r:embed="rId3">
            <a:alphaModFix/>
          </a:blip>
          <a:stretch>
            <a:fillRect/>
          </a:stretch>
        </p:blipFill>
        <p:spPr>
          <a:xfrm>
            <a:off x="2172138" y="2376100"/>
            <a:ext cx="196975" cy="196975"/>
          </a:xfrm>
          <a:prstGeom prst="rect">
            <a:avLst/>
          </a:prstGeom>
          <a:noFill/>
          <a:ln>
            <a:noFill/>
          </a:ln>
        </p:spPr>
      </p:pic>
      <p:cxnSp>
        <p:nvCxnSpPr>
          <p:cNvPr id="155" name="Google Shape;155;p40"/>
          <p:cNvCxnSpPr>
            <a:stCxn id="152" idx="2"/>
            <a:endCxn id="154" idx="0"/>
          </p:cNvCxnSpPr>
          <p:nvPr/>
        </p:nvCxnSpPr>
        <p:spPr>
          <a:xfrm flipH="1" rot="-5400000">
            <a:off x="1954275" y="2058937"/>
            <a:ext cx="633900" cy="600"/>
          </a:xfrm>
          <a:prstGeom prst="bentConnector3">
            <a:avLst>
              <a:gd fmla="val 49993"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41"/>
          <p:cNvSpPr txBox="1"/>
          <p:nvPr/>
        </p:nvSpPr>
        <p:spPr>
          <a:xfrm>
            <a:off x="1100250" y="20586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O que é ETL?</a:t>
            </a:r>
            <a:endParaRPr b="1" sz="4000">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42"/>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166" name="Google Shape;166;p4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67" name="Google Shape;167;p42"/>
          <p:cNvSpPr txBox="1"/>
          <p:nvPr/>
        </p:nvSpPr>
        <p:spPr>
          <a:xfrm>
            <a:off x="35479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ETL?</a:t>
            </a:r>
            <a:endParaRPr b="1" sz="4000">
              <a:solidFill>
                <a:schemeClr val="dk1"/>
              </a:solidFill>
              <a:latin typeface="DM Sans"/>
              <a:ea typeface="DM Sans"/>
              <a:cs typeface="DM Sans"/>
              <a:sym typeface="DM Sans"/>
            </a:endParaRPr>
          </a:p>
        </p:txBody>
      </p:sp>
      <p:sp>
        <p:nvSpPr>
          <p:cNvPr id="168" name="Google Shape;168;p42"/>
          <p:cNvSpPr txBox="1"/>
          <p:nvPr/>
        </p:nvSpPr>
        <p:spPr>
          <a:xfrm>
            <a:off x="3547925" y="2161050"/>
            <a:ext cx="4213500" cy="23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termo ETL é um acrônimo para as três etapas principais do processo: Extração, Transformação e Carga (Extract, Transform e Load).</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processo ETL é um conjunto de atividades que são realizadas para integrar, transformar e carregar dados de diversas fontes em um único destino, geralmente um data warehouse ou um data lake.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169" name="Google Shape;169;p42"/>
          <p:cNvPicPr preferRelativeResize="0"/>
          <p:nvPr/>
        </p:nvPicPr>
        <p:blipFill>
          <a:blip r:embed="rId5">
            <a:alphaModFix/>
          </a:blip>
          <a:stretch>
            <a:fillRect/>
          </a:stretch>
        </p:blipFill>
        <p:spPr>
          <a:xfrm>
            <a:off x="311774" y="1997325"/>
            <a:ext cx="2818223" cy="1477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43"/>
          <p:cNvSpPr txBox="1"/>
          <p:nvPr>
            <p:ph type="title"/>
          </p:nvPr>
        </p:nvSpPr>
        <p:spPr>
          <a:xfrm>
            <a:off x="311700" y="445025"/>
            <a:ext cx="4293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t-BR" sz="4400">
                <a:latin typeface="DM Sans"/>
                <a:ea typeface="DM Sans"/>
                <a:cs typeface="DM Sans"/>
                <a:sym typeface="DM Sans"/>
              </a:rPr>
              <a:t>1. </a:t>
            </a:r>
            <a:r>
              <a:rPr b="1" lang="pt-BR" sz="4400">
                <a:latin typeface="DM Sans"/>
                <a:ea typeface="DM Sans"/>
                <a:cs typeface="DM Sans"/>
                <a:sym typeface="DM Sans"/>
              </a:rPr>
              <a:t>Extração </a:t>
            </a:r>
            <a:endParaRPr b="1" sz="4400">
              <a:latin typeface="DM Sans"/>
              <a:ea typeface="DM Sans"/>
              <a:cs typeface="DM Sans"/>
              <a:sym typeface="DM Sa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5" name="Google Shape;175;p43"/>
          <p:cNvSpPr txBox="1"/>
          <p:nvPr>
            <p:ph idx="1" type="body"/>
          </p:nvPr>
        </p:nvSpPr>
        <p:spPr>
          <a:xfrm>
            <a:off x="376500" y="1323025"/>
            <a:ext cx="41634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 primeira etapa, </a:t>
            </a:r>
            <a:r>
              <a:rPr b="1" lang="pt-BR" sz="1600">
                <a:solidFill>
                  <a:schemeClr val="dk1"/>
                </a:solidFill>
                <a:latin typeface="DM Sans"/>
                <a:ea typeface="DM Sans"/>
                <a:cs typeface="DM Sans"/>
                <a:sym typeface="DM Sans"/>
              </a:rPr>
              <a:t>extração </a:t>
            </a:r>
            <a:r>
              <a:rPr lang="pt-BR" sz="1600">
                <a:solidFill>
                  <a:schemeClr val="dk1"/>
                </a:solidFill>
                <a:latin typeface="DM Sans"/>
                <a:ea typeface="DM Sans"/>
                <a:cs typeface="DM Sans"/>
                <a:sym typeface="DM Sans"/>
              </a:rPr>
              <a:t>(</a:t>
            </a:r>
            <a:r>
              <a:rPr lang="pt-BR" sz="1600">
                <a:solidFill>
                  <a:schemeClr val="dk1"/>
                </a:solidFill>
                <a:latin typeface="DM Sans"/>
                <a:ea typeface="DM Sans"/>
                <a:cs typeface="DM Sans"/>
                <a:sym typeface="DM Sans"/>
              </a:rPr>
              <a:t>Extract</a:t>
            </a:r>
            <a:r>
              <a:rPr lang="pt-BR" sz="1600">
                <a:solidFill>
                  <a:schemeClr val="dk1"/>
                </a:solidFill>
                <a:latin typeface="DM Sans"/>
                <a:ea typeface="DM Sans"/>
                <a:cs typeface="DM Sans"/>
                <a:sym typeface="DM Sans"/>
              </a:rPr>
              <a:t>) [E], envolve a coleta dos dados de diversas fontes, que podem estar em diferentes formatos e sistemas. Entre eles: </a:t>
            </a:r>
            <a:endParaRPr b="1" sz="1600">
              <a:solidFill>
                <a:schemeClr val="dk1"/>
              </a:solidFill>
              <a:latin typeface="DM Sans"/>
              <a:ea typeface="DM Sans"/>
              <a:cs typeface="DM Sans"/>
              <a:sym typeface="DM Sans"/>
            </a:endParaRPr>
          </a:p>
          <a:p>
            <a:pPr indent="-314960" lvl="0" marL="457200" rtl="0" algn="l">
              <a:spcBef>
                <a:spcPts val="1200"/>
              </a:spcBef>
              <a:spcAft>
                <a:spcPts val="0"/>
              </a:spcAft>
              <a:buSzPct val="100000"/>
              <a:buChar char="✓"/>
            </a:pPr>
            <a:r>
              <a:rPr b="1" lang="pt-BR" sz="1600">
                <a:solidFill>
                  <a:schemeClr val="dk1"/>
                </a:solidFill>
                <a:highlight>
                  <a:schemeClr val="accent6"/>
                </a:highlight>
                <a:latin typeface="DM Sans"/>
                <a:ea typeface="DM Sans"/>
                <a:cs typeface="DM Sans"/>
                <a:sym typeface="DM Sans"/>
              </a:rPr>
              <a:t>Sistemas de arquivos: </a:t>
            </a:r>
            <a:r>
              <a:rPr lang="pt-BR" sz="1600">
                <a:solidFill>
                  <a:schemeClr val="dk1"/>
                </a:solidFill>
                <a:latin typeface="DM Sans"/>
                <a:ea typeface="DM Sans"/>
                <a:cs typeface="DM Sans"/>
                <a:sym typeface="DM Sans"/>
              </a:rPr>
              <a:t>Os dados são extraídos de arquivos em formato de texto, planilha ou outros formatos de arquivo que contêm dados estruturados. </a:t>
            </a:r>
            <a:endParaRPr sz="1600">
              <a:solidFill>
                <a:schemeClr val="dk1"/>
              </a:solidFill>
              <a:latin typeface="DM Sans"/>
              <a:ea typeface="DM Sans"/>
              <a:cs typeface="DM Sans"/>
              <a:sym typeface="DM Sans"/>
            </a:endParaRPr>
          </a:p>
          <a:p>
            <a:pPr indent="-314960" lvl="0" marL="457200" rtl="0" algn="l">
              <a:spcBef>
                <a:spcPts val="0"/>
              </a:spcBef>
              <a:spcAft>
                <a:spcPts val="0"/>
              </a:spcAft>
              <a:buSzPct val="100000"/>
              <a:buChar char="✓"/>
            </a:pPr>
            <a:r>
              <a:rPr b="1" lang="pt-BR" sz="1600">
                <a:solidFill>
                  <a:schemeClr val="dk1"/>
                </a:solidFill>
                <a:highlight>
                  <a:schemeClr val="accent6"/>
                </a:highlight>
                <a:latin typeface="DM Sans"/>
                <a:ea typeface="DM Sans"/>
                <a:cs typeface="DM Sans"/>
                <a:sym typeface="DM Sans"/>
              </a:rPr>
              <a:t>Sistemas de banco de dados:</a:t>
            </a:r>
            <a:r>
              <a:rPr b="1" lang="pt-BR" sz="1600">
                <a:solidFill>
                  <a:schemeClr val="dk1"/>
                </a:solidFill>
                <a:latin typeface="DM Sans"/>
                <a:ea typeface="DM Sans"/>
                <a:cs typeface="DM Sans"/>
                <a:sym typeface="DM Sans"/>
              </a:rPr>
              <a:t> </a:t>
            </a:r>
            <a:r>
              <a:rPr lang="pt-BR" sz="1600">
                <a:solidFill>
                  <a:schemeClr val="dk1"/>
                </a:solidFill>
                <a:latin typeface="DM Sans"/>
                <a:ea typeface="DM Sans"/>
                <a:cs typeface="DM Sans"/>
                <a:sym typeface="DM Sans"/>
              </a:rPr>
              <a:t>Os dados são extraídos diretamente de bancos de dados operacionais, como o Oracle, MySQL, SQL Server ou PostgresSQL, por meio de consultas SQL. </a:t>
            </a:r>
            <a:endParaRPr sz="1600">
              <a:solidFill>
                <a:schemeClr val="dk1"/>
              </a:solidFill>
              <a:latin typeface="DM Sans"/>
              <a:ea typeface="DM Sans"/>
              <a:cs typeface="DM Sans"/>
              <a:sym typeface="DM Sans"/>
            </a:endParaRPr>
          </a:p>
        </p:txBody>
      </p:sp>
      <p:pic>
        <p:nvPicPr>
          <p:cNvPr id="176" name="Google Shape;176;p43"/>
          <p:cNvPicPr preferRelativeResize="0"/>
          <p:nvPr/>
        </p:nvPicPr>
        <p:blipFill>
          <a:blip r:embed="rId3">
            <a:alphaModFix/>
          </a:blip>
          <a:stretch>
            <a:fillRect/>
          </a:stretch>
        </p:blipFill>
        <p:spPr>
          <a:xfrm>
            <a:off x="6197474" y="662513"/>
            <a:ext cx="1596527" cy="1641232"/>
          </a:xfrm>
          <a:prstGeom prst="rect">
            <a:avLst/>
          </a:prstGeom>
          <a:noFill/>
          <a:ln>
            <a:noFill/>
          </a:ln>
        </p:spPr>
      </p:pic>
      <p:pic>
        <p:nvPicPr>
          <p:cNvPr id="177" name="Google Shape;177;p43"/>
          <p:cNvPicPr preferRelativeResize="0"/>
          <p:nvPr/>
        </p:nvPicPr>
        <p:blipFill>
          <a:blip r:embed="rId4">
            <a:alphaModFix/>
          </a:blip>
          <a:stretch>
            <a:fillRect/>
          </a:stretch>
        </p:blipFill>
        <p:spPr>
          <a:xfrm>
            <a:off x="5710650" y="2553350"/>
            <a:ext cx="2570174" cy="1927638"/>
          </a:xfrm>
          <a:prstGeom prst="rect">
            <a:avLst/>
          </a:prstGeom>
          <a:noFill/>
          <a:ln>
            <a:noFill/>
          </a:ln>
        </p:spPr>
      </p:pic>
      <p:pic>
        <p:nvPicPr>
          <p:cNvPr id="178" name="Google Shape;178;p43"/>
          <p:cNvPicPr preferRelativeResize="0"/>
          <p:nvPr/>
        </p:nvPicPr>
        <p:blipFill>
          <a:blip r:embed="rId5">
            <a:alphaModFix/>
          </a:blip>
          <a:stretch>
            <a:fillRect/>
          </a:stretch>
        </p:blipFill>
        <p:spPr>
          <a:xfrm>
            <a:off x="7811413" y="4692275"/>
            <a:ext cx="1150750" cy="267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